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256" r:id="rId2"/>
    <p:sldId id="257" r:id="rId3"/>
    <p:sldId id="258" r:id="rId4"/>
    <p:sldId id="259" r:id="rId5"/>
    <p:sldId id="260" r:id="rId6"/>
    <p:sldId id="261" r:id="rId7"/>
    <p:sldId id="263" r:id="rId8"/>
    <p:sldId id="265" r:id="rId9"/>
    <p:sldId id="281" r:id="rId10"/>
    <p:sldId id="267" r:id="rId11"/>
    <p:sldId id="282" r:id="rId12"/>
    <p:sldId id="274" r:id="rId13"/>
    <p:sldId id="275" r:id="rId14"/>
    <p:sldId id="280" r:id="rId15"/>
    <p:sldId id="283" r:id="rId16"/>
    <p:sldId id="284" r:id="rId17"/>
    <p:sldId id="285" r:id="rId18"/>
    <p:sldId id="286" r:id="rId19"/>
    <p:sldId id="287" r:id="rId20"/>
    <p:sldId id="288" r:id="rId21"/>
    <p:sldId id="289" r:id="rId22"/>
    <p:sldId id="290" r:id="rId23"/>
    <p:sldId id="291" r:id="rId24"/>
    <p:sldId id="292" r:id="rId25"/>
  </p:sldIdLst>
  <p:sldSz cx="20104100" cy="11315700"/>
  <p:notesSz cx="20104100" cy="113157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642" y="9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11387138" y="0"/>
            <a:ext cx="8712200" cy="566738"/>
          </a:xfrm>
          <a:prstGeom prst="rect">
            <a:avLst/>
          </a:prstGeom>
        </p:spPr>
        <p:txBody>
          <a:bodyPr vert="horz" lIns="91440" tIns="45720" rIns="91440" bIns="45720" rtlCol="0"/>
          <a:lstStyle>
            <a:lvl1pPr algn="r">
              <a:defRPr sz="1200"/>
            </a:lvl1pPr>
          </a:lstStyle>
          <a:p>
            <a:fld id="{995CD18D-3C48-4F2D-A170-7D400A48295E}" type="datetimeFigureOut">
              <a:rPr lang="tr-TR" smtClean="0"/>
              <a:t>3.01.2025</a:t>
            </a:fld>
            <a:endParaRPr lang="tr-TR"/>
          </a:p>
        </p:txBody>
      </p:sp>
      <p:sp>
        <p:nvSpPr>
          <p:cNvPr id="4" name="Slayt Resmi Yer Tutucusu 3"/>
          <p:cNvSpPr>
            <a:spLocks noGrp="1" noRot="1" noChangeAspect="1"/>
          </p:cNvSpPr>
          <p:nvPr>
            <p:ph type="sldImg" idx="2"/>
          </p:nvPr>
        </p:nvSpPr>
        <p:spPr>
          <a:xfrm>
            <a:off x="6659563" y="1414463"/>
            <a:ext cx="6784975" cy="3819525"/>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2009775" y="5445125"/>
            <a:ext cx="16084550" cy="4456113"/>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10748963"/>
            <a:ext cx="8712200" cy="56673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11387138" y="10748963"/>
            <a:ext cx="8712200" cy="566737"/>
          </a:xfrm>
          <a:prstGeom prst="rect">
            <a:avLst/>
          </a:prstGeom>
        </p:spPr>
        <p:txBody>
          <a:bodyPr vert="horz" lIns="91440" tIns="45720" rIns="91440" bIns="45720" rtlCol="0" anchor="b"/>
          <a:lstStyle>
            <a:lvl1pPr algn="r">
              <a:defRPr sz="1200"/>
            </a:lvl1pPr>
          </a:lstStyle>
          <a:p>
            <a:fld id="{A811B4AD-F842-4269-A5AD-2042FA61C243}" type="slidenum">
              <a:rPr lang="tr-TR" smtClean="0"/>
              <a:t>‹#›</a:t>
            </a:fld>
            <a:endParaRPr lang="tr-TR"/>
          </a:p>
        </p:txBody>
      </p:sp>
    </p:spTree>
    <p:extLst>
      <p:ext uri="{BB962C8B-B14F-4D97-AF65-F5344CB8AC3E}">
        <p14:creationId xmlns:p14="http://schemas.microsoft.com/office/powerpoint/2010/main" val="18767148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A811B4AD-F842-4269-A5AD-2042FA61C243}" type="slidenum">
              <a:rPr lang="tr-TR" smtClean="0"/>
              <a:t>17</a:t>
            </a:fld>
            <a:endParaRPr lang="tr-TR"/>
          </a:p>
        </p:txBody>
      </p:sp>
    </p:spTree>
    <p:extLst>
      <p:ext uri="{BB962C8B-B14F-4D97-AF65-F5344CB8AC3E}">
        <p14:creationId xmlns:p14="http://schemas.microsoft.com/office/powerpoint/2010/main" val="22358041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507807" y="3507867"/>
            <a:ext cx="17088486" cy="2376297"/>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3015615" y="6336792"/>
            <a:ext cx="14072870" cy="2828925"/>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1150" b="1" i="0">
                <a:solidFill>
                  <a:srgbClr val="004081"/>
                </a:solidFill>
                <a:latin typeface="Arial"/>
                <a:cs typeface="Arial"/>
              </a:defRPr>
            </a:lvl1pPr>
          </a:lstStyle>
          <a:p>
            <a:pPr marL="12700">
              <a:lnSpc>
                <a:spcPts val="1380"/>
              </a:lnSpc>
            </a:pPr>
            <a:r>
              <a:rPr dirty="0"/>
              <a:t>Tarıma</a:t>
            </a:r>
            <a:r>
              <a:rPr spc="-15" dirty="0"/>
              <a:t> </a:t>
            </a:r>
            <a:r>
              <a:rPr spc="-10" dirty="0"/>
              <a:t>Dayalı</a:t>
            </a:r>
            <a:r>
              <a:rPr spc="25" dirty="0"/>
              <a:t> </a:t>
            </a:r>
            <a:r>
              <a:rPr dirty="0"/>
              <a:t>Sera</a:t>
            </a:r>
            <a:r>
              <a:rPr spc="-10" dirty="0"/>
              <a:t> </a:t>
            </a:r>
            <a:r>
              <a:rPr dirty="0"/>
              <a:t>İhtisas</a:t>
            </a:r>
            <a:r>
              <a:rPr spc="-35" dirty="0"/>
              <a:t> </a:t>
            </a:r>
            <a:r>
              <a:rPr dirty="0"/>
              <a:t>Organize</a:t>
            </a:r>
            <a:r>
              <a:rPr spc="-30" dirty="0"/>
              <a:t> </a:t>
            </a:r>
            <a:r>
              <a:rPr spc="-10" dirty="0"/>
              <a:t>Sanayi</a:t>
            </a:r>
            <a:r>
              <a:rPr spc="30" dirty="0"/>
              <a:t> </a:t>
            </a:r>
            <a:r>
              <a:rPr spc="-5" dirty="0"/>
              <a:t>Bölgesi</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1/3/2025</a:t>
            </a:fld>
            <a:endParaRPr lang="en-US"/>
          </a:p>
        </p:txBody>
      </p:sp>
      <p:sp>
        <p:nvSpPr>
          <p:cNvPr id="6" name="Holder 6"/>
          <p:cNvSpPr>
            <a:spLocks noGrp="1"/>
          </p:cNvSpPr>
          <p:nvPr>
            <p:ph type="sldNum" sz="quarter" idx="7"/>
          </p:nvPr>
        </p:nvSpPr>
        <p:spPr/>
        <p:txBody>
          <a:bodyPr lIns="0" tIns="0" rIns="0" bIns="0"/>
          <a:lstStyle>
            <a:lvl1pPr>
              <a:defRPr sz="1950" b="0" i="0">
                <a:solidFill>
                  <a:srgbClr val="4789B0"/>
                </a:solidFill>
                <a:latin typeface="Times New Roman"/>
                <a:cs typeface="Times New Roman"/>
              </a:defRPr>
            </a:lvl1pPr>
          </a:lstStyle>
          <a:p>
            <a:pPr marL="38100">
              <a:lnSpc>
                <a:spcPct val="100000"/>
              </a:lnSpc>
              <a:spcBef>
                <a:spcPts val="95"/>
              </a:spcBef>
            </a:pPr>
            <a:fld id="{81D60167-4931-47E6-BA6A-407CBD079E47}" type="slidenum">
              <a:rPr spc="5" dirty="0"/>
              <a:t>‹#›</a:t>
            </a:fld>
            <a:endParaRPr spc="5"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950" b="1" i="0">
                <a:solidFill>
                  <a:schemeClr val="bg1"/>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4950" b="1" i="0">
                <a:solidFill>
                  <a:srgbClr val="218542"/>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defRPr sz="1150" b="1" i="0">
                <a:solidFill>
                  <a:srgbClr val="004081"/>
                </a:solidFill>
                <a:latin typeface="Arial"/>
                <a:cs typeface="Arial"/>
              </a:defRPr>
            </a:lvl1pPr>
          </a:lstStyle>
          <a:p>
            <a:pPr marL="12700">
              <a:lnSpc>
                <a:spcPts val="1380"/>
              </a:lnSpc>
            </a:pPr>
            <a:r>
              <a:rPr dirty="0"/>
              <a:t>Tarıma</a:t>
            </a:r>
            <a:r>
              <a:rPr spc="-15" dirty="0"/>
              <a:t> </a:t>
            </a:r>
            <a:r>
              <a:rPr spc="-10" dirty="0"/>
              <a:t>Dayalı</a:t>
            </a:r>
            <a:r>
              <a:rPr spc="25" dirty="0"/>
              <a:t> </a:t>
            </a:r>
            <a:r>
              <a:rPr dirty="0"/>
              <a:t>Sera</a:t>
            </a:r>
            <a:r>
              <a:rPr spc="-10" dirty="0"/>
              <a:t> </a:t>
            </a:r>
            <a:r>
              <a:rPr dirty="0"/>
              <a:t>İhtisas</a:t>
            </a:r>
            <a:r>
              <a:rPr spc="-35" dirty="0"/>
              <a:t> </a:t>
            </a:r>
            <a:r>
              <a:rPr dirty="0"/>
              <a:t>Organize</a:t>
            </a:r>
            <a:r>
              <a:rPr spc="-30" dirty="0"/>
              <a:t> </a:t>
            </a:r>
            <a:r>
              <a:rPr spc="-10" dirty="0"/>
              <a:t>Sanayi</a:t>
            </a:r>
            <a:r>
              <a:rPr spc="30" dirty="0"/>
              <a:t> </a:t>
            </a:r>
            <a:r>
              <a:rPr spc="-5" dirty="0"/>
              <a:t>Bölgesi</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1/3/2025</a:t>
            </a:fld>
            <a:endParaRPr lang="en-US"/>
          </a:p>
        </p:txBody>
      </p:sp>
      <p:sp>
        <p:nvSpPr>
          <p:cNvPr id="6" name="Holder 6"/>
          <p:cNvSpPr>
            <a:spLocks noGrp="1"/>
          </p:cNvSpPr>
          <p:nvPr>
            <p:ph type="sldNum" sz="quarter" idx="7"/>
          </p:nvPr>
        </p:nvSpPr>
        <p:spPr/>
        <p:txBody>
          <a:bodyPr lIns="0" tIns="0" rIns="0" bIns="0"/>
          <a:lstStyle>
            <a:lvl1pPr>
              <a:defRPr sz="1950" b="0" i="0">
                <a:solidFill>
                  <a:srgbClr val="4789B0"/>
                </a:solidFill>
                <a:latin typeface="Times New Roman"/>
                <a:cs typeface="Times New Roman"/>
              </a:defRPr>
            </a:lvl1pPr>
          </a:lstStyle>
          <a:p>
            <a:pPr marL="38100">
              <a:lnSpc>
                <a:spcPct val="100000"/>
              </a:lnSpc>
              <a:spcBef>
                <a:spcPts val="95"/>
              </a:spcBef>
            </a:pPr>
            <a:fld id="{81D60167-4931-47E6-BA6A-407CBD079E47}" type="slidenum">
              <a:rPr spc="5" dirty="0"/>
              <a:t>‹#›</a:t>
            </a:fld>
            <a:endParaRPr spc="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950" b="1" i="0">
                <a:solidFill>
                  <a:schemeClr val="bg1"/>
                </a:solidFill>
                <a:latin typeface="Calibri"/>
                <a:cs typeface="Calibri"/>
              </a:defRPr>
            </a:lvl1pPr>
          </a:lstStyle>
          <a:p>
            <a:endParaRPr/>
          </a:p>
        </p:txBody>
      </p:sp>
      <p:sp>
        <p:nvSpPr>
          <p:cNvPr id="3" name="Holder 3"/>
          <p:cNvSpPr>
            <a:spLocks noGrp="1"/>
          </p:cNvSpPr>
          <p:nvPr>
            <p:ph sz="half" idx="2"/>
          </p:nvPr>
        </p:nvSpPr>
        <p:spPr>
          <a:xfrm>
            <a:off x="1005205" y="2602611"/>
            <a:ext cx="8745284" cy="7468362"/>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10353611" y="2602611"/>
            <a:ext cx="8745284" cy="7468362"/>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1150" b="1" i="0">
                <a:solidFill>
                  <a:srgbClr val="004081"/>
                </a:solidFill>
                <a:latin typeface="Arial"/>
                <a:cs typeface="Arial"/>
              </a:defRPr>
            </a:lvl1pPr>
          </a:lstStyle>
          <a:p>
            <a:pPr marL="12700">
              <a:lnSpc>
                <a:spcPts val="1380"/>
              </a:lnSpc>
            </a:pPr>
            <a:r>
              <a:rPr dirty="0"/>
              <a:t>Tarıma</a:t>
            </a:r>
            <a:r>
              <a:rPr spc="-15" dirty="0"/>
              <a:t> </a:t>
            </a:r>
            <a:r>
              <a:rPr spc="-10" dirty="0"/>
              <a:t>Dayalı</a:t>
            </a:r>
            <a:r>
              <a:rPr spc="25" dirty="0"/>
              <a:t> </a:t>
            </a:r>
            <a:r>
              <a:rPr dirty="0"/>
              <a:t>Sera</a:t>
            </a:r>
            <a:r>
              <a:rPr spc="-10" dirty="0"/>
              <a:t> </a:t>
            </a:r>
            <a:r>
              <a:rPr dirty="0"/>
              <a:t>İhtisas</a:t>
            </a:r>
            <a:r>
              <a:rPr spc="-35" dirty="0"/>
              <a:t> </a:t>
            </a:r>
            <a:r>
              <a:rPr dirty="0"/>
              <a:t>Organize</a:t>
            </a:r>
            <a:r>
              <a:rPr spc="-30" dirty="0"/>
              <a:t> </a:t>
            </a:r>
            <a:r>
              <a:rPr spc="-10" dirty="0"/>
              <a:t>Sanayi</a:t>
            </a:r>
            <a:r>
              <a:rPr spc="30" dirty="0"/>
              <a:t> </a:t>
            </a:r>
            <a:r>
              <a:rPr spc="-5" dirty="0"/>
              <a:t>Bölgesi</a:t>
            </a: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1/3/2025</a:t>
            </a:fld>
            <a:endParaRPr lang="en-US"/>
          </a:p>
        </p:txBody>
      </p:sp>
      <p:sp>
        <p:nvSpPr>
          <p:cNvPr id="7" name="Holder 7"/>
          <p:cNvSpPr>
            <a:spLocks noGrp="1"/>
          </p:cNvSpPr>
          <p:nvPr>
            <p:ph type="sldNum" sz="quarter" idx="7"/>
          </p:nvPr>
        </p:nvSpPr>
        <p:spPr/>
        <p:txBody>
          <a:bodyPr lIns="0" tIns="0" rIns="0" bIns="0"/>
          <a:lstStyle>
            <a:lvl1pPr>
              <a:defRPr sz="1950" b="0" i="0">
                <a:solidFill>
                  <a:srgbClr val="4789B0"/>
                </a:solidFill>
                <a:latin typeface="Times New Roman"/>
                <a:cs typeface="Times New Roman"/>
              </a:defRPr>
            </a:lvl1pPr>
          </a:lstStyle>
          <a:p>
            <a:pPr marL="38100">
              <a:lnSpc>
                <a:spcPct val="100000"/>
              </a:lnSpc>
              <a:spcBef>
                <a:spcPts val="95"/>
              </a:spcBef>
            </a:pPr>
            <a:fld id="{81D60167-4931-47E6-BA6A-407CBD079E47}" type="slidenum">
              <a:rPr spc="5" dirty="0"/>
              <a:t>‹#›</a:t>
            </a:fld>
            <a:endParaRPr spc="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950" b="1" i="0">
                <a:solidFill>
                  <a:schemeClr val="bg1"/>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defRPr sz="1150" b="1" i="0">
                <a:solidFill>
                  <a:srgbClr val="004081"/>
                </a:solidFill>
                <a:latin typeface="Arial"/>
                <a:cs typeface="Arial"/>
              </a:defRPr>
            </a:lvl1pPr>
          </a:lstStyle>
          <a:p>
            <a:pPr marL="12700">
              <a:lnSpc>
                <a:spcPts val="1380"/>
              </a:lnSpc>
            </a:pPr>
            <a:r>
              <a:rPr dirty="0"/>
              <a:t>Tarıma</a:t>
            </a:r>
            <a:r>
              <a:rPr spc="-15" dirty="0"/>
              <a:t> </a:t>
            </a:r>
            <a:r>
              <a:rPr spc="-10" dirty="0"/>
              <a:t>Dayalı</a:t>
            </a:r>
            <a:r>
              <a:rPr spc="25" dirty="0"/>
              <a:t> </a:t>
            </a:r>
            <a:r>
              <a:rPr dirty="0"/>
              <a:t>Sera</a:t>
            </a:r>
            <a:r>
              <a:rPr spc="-10" dirty="0"/>
              <a:t> </a:t>
            </a:r>
            <a:r>
              <a:rPr dirty="0"/>
              <a:t>İhtisas</a:t>
            </a:r>
            <a:r>
              <a:rPr spc="-35" dirty="0"/>
              <a:t> </a:t>
            </a:r>
            <a:r>
              <a:rPr dirty="0"/>
              <a:t>Organize</a:t>
            </a:r>
            <a:r>
              <a:rPr spc="-30" dirty="0"/>
              <a:t> </a:t>
            </a:r>
            <a:r>
              <a:rPr spc="-10" dirty="0"/>
              <a:t>Sanayi</a:t>
            </a:r>
            <a:r>
              <a:rPr spc="30" dirty="0"/>
              <a:t> </a:t>
            </a:r>
            <a:r>
              <a:rPr spc="-5" dirty="0"/>
              <a:t>Bölgesi</a:t>
            </a: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1/3/2025</a:t>
            </a:fld>
            <a:endParaRPr lang="en-US"/>
          </a:p>
        </p:txBody>
      </p:sp>
      <p:sp>
        <p:nvSpPr>
          <p:cNvPr id="5" name="Holder 5"/>
          <p:cNvSpPr>
            <a:spLocks noGrp="1"/>
          </p:cNvSpPr>
          <p:nvPr>
            <p:ph type="sldNum" sz="quarter" idx="7"/>
          </p:nvPr>
        </p:nvSpPr>
        <p:spPr/>
        <p:txBody>
          <a:bodyPr lIns="0" tIns="0" rIns="0" bIns="0"/>
          <a:lstStyle>
            <a:lvl1pPr>
              <a:defRPr sz="1950" b="0" i="0">
                <a:solidFill>
                  <a:srgbClr val="4789B0"/>
                </a:solidFill>
                <a:latin typeface="Times New Roman"/>
                <a:cs typeface="Times New Roman"/>
              </a:defRPr>
            </a:lvl1pPr>
          </a:lstStyle>
          <a:p>
            <a:pPr marL="38100">
              <a:lnSpc>
                <a:spcPct val="100000"/>
              </a:lnSpc>
              <a:spcBef>
                <a:spcPts val="95"/>
              </a:spcBef>
            </a:pPr>
            <a:fld id="{81D60167-4931-47E6-BA6A-407CBD079E47}" type="slidenum">
              <a:rPr spc="5" dirty="0"/>
              <a:t>‹#›</a:t>
            </a:fld>
            <a:endParaRPr spc="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1150" b="1" i="0">
                <a:solidFill>
                  <a:srgbClr val="004081"/>
                </a:solidFill>
                <a:latin typeface="Arial"/>
                <a:cs typeface="Arial"/>
              </a:defRPr>
            </a:lvl1pPr>
          </a:lstStyle>
          <a:p>
            <a:pPr marL="12700">
              <a:lnSpc>
                <a:spcPts val="1380"/>
              </a:lnSpc>
            </a:pPr>
            <a:r>
              <a:rPr dirty="0"/>
              <a:t>Tarıma</a:t>
            </a:r>
            <a:r>
              <a:rPr spc="-15" dirty="0"/>
              <a:t> </a:t>
            </a:r>
            <a:r>
              <a:rPr spc="-10" dirty="0"/>
              <a:t>Dayalı</a:t>
            </a:r>
            <a:r>
              <a:rPr spc="25" dirty="0"/>
              <a:t> </a:t>
            </a:r>
            <a:r>
              <a:rPr dirty="0"/>
              <a:t>Sera</a:t>
            </a:r>
            <a:r>
              <a:rPr spc="-10" dirty="0"/>
              <a:t> </a:t>
            </a:r>
            <a:r>
              <a:rPr dirty="0"/>
              <a:t>İhtisas</a:t>
            </a:r>
            <a:r>
              <a:rPr spc="-35" dirty="0"/>
              <a:t> </a:t>
            </a:r>
            <a:r>
              <a:rPr dirty="0"/>
              <a:t>Organize</a:t>
            </a:r>
            <a:r>
              <a:rPr spc="-30" dirty="0"/>
              <a:t> </a:t>
            </a:r>
            <a:r>
              <a:rPr spc="-10" dirty="0"/>
              <a:t>Sanayi</a:t>
            </a:r>
            <a:r>
              <a:rPr spc="30" dirty="0"/>
              <a:t> </a:t>
            </a:r>
            <a:r>
              <a:rPr spc="-5" dirty="0"/>
              <a:t>Bölgesi</a:t>
            </a: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1/3/2025</a:t>
            </a:fld>
            <a:endParaRPr lang="en-US"/>
          </a:p>
        </p:txBody>
      </p:sp>
      <p:sp>
        <p:nvSpPr>
          <p:cNvPr id="4" name="Holder 4"/>
          <p:cNvSpPr>
            <a:spLocks noGrp="1"/>
          </p:cNvSpPr>
          <p:nvPr>
            <p:ph type="sldNum" sz="quarter" idx="7"/>
          </p:nvPr>
        </p:nvSpPr>
        <p:spPr/>
        <p:txBody>
          <a:bodyPr lIns="0" tIns="0" rIns="0" bIns="0"/>
          <a:lstStyle>
            <a:lvl1pPr>
              <a:defRPr sz="1950" b="0" i="0">
                <a:solidFill>
                  <a:srgbClr val="4789B0"/>
                </a:solidFill>
                <a:latin typeface="Times New Roman"/>
                <a:cs typeface="Times New Roman"/>
              </a:defRPr>
            </a:lvl1pPr>
          </a:lstStyle>
          <a:p>
            <a:pPr marL="38100">
              <a:lnSpc>
                <a:spcPct val="100000"/>
              </a:lnSpc>
              <a:spcBef>
                <a:spcPts val="95"/>
              </a:spcBef>
            </a:pPr>
            <a:fld id="{81D60167-4931-47E6-BA6A-407CBD079E47}" type="slidenum">
              <a:rPr spc="5" dirty="0"/>
              <a:t>‹#›</a:t>
            </a:fld>
            <a:endParaRPr spc="5"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18113924" y="10458631"/>
            <a:ext cx="0" cy="602615"/>
          </a:xfrm>
          <a:custGeom>
            <a:avLst/>
            <a:gdLst/>
            <a:ahLst/>
            <a:cxnLst/>
            <a:rect l="l" t="t" r="r" b="b"/>
            <a:pathLst>
              <a:path h="602615">
                <a:moveTo>
                  <a:pt x="0" y="0"/>
                </a:moveTo>
                <a:lnTo>
                  <a:pt x="0" y="602226"/>
                </a:lnTo>
              </a:path>
            </a:pathLst>
          </a:custGeom>
          <a:ln w="41475">
            <a:solidFill>
              <a:srgbClr val="004081"/>
            </a:solidFill>
          </a:ln>
        </p:spPr>
        <p:txBody>
          <a:bodyPr wrap="square" lIns="0" tIns="0" rIns="0" bIns="0" rtlCol="0"/>
          <a:lstStyle/>
          <a:p>
            <a:endParaRPr/>
          </a:p>
        </p:txBody>
      </p:sp>
      <p:sp>
        <p:nvSpPr>
          <p:cNvPr id="17" name="bg object 17"/>
          <p:cNvSpPr/>
          <p:nvPr/>
        </p:nvSpPr>
        <p:spPr>
          <a:xfrm>
            <a:off x="19636562" y="2277358"/>
            <a:ext cx="467995" cy="7993380"/>
          </a:xfrm>
          <a:custGeom>
            <a:avLst/>
            <a:gdLst/>
            <a:ahLst/>
            <a:cxnLst/>
            <a:rect l="l" t="t" r="r" b="b"/>
            <a:pathLst>
              <a:path w="467994" h="7993380">
                <a:moveTo>
                  <a:pt x="467537" y="0"/>
                </a:moveTo>
                <a:lnTo>
                  <a:pt x="0" y="0"/>
                </a:lnTo>
                <a:lnTo>
                  <a:pt x="0" y="7993378"/>
                </a:lnTo>
                <a:lnTo>
                  <a:pt x="467537" y="7993378"/>
                </a:lnTo>
                <a:lnTo>
                  <a:pt x="467537" y="0"/>
                </a:lnTo>
                <a:close/>
              </a:path>
            </a:pathLst>
          </a:custGeom>
          <a:solidFill>
            <a:srgbClr val="E94228"/>
          </a:solidFill>
        </p:spPr>
        <p:txBody>
          <a:bodyPr wrap="square" lIns="0" tIns="0" rIns="0" bIns="0" rtlCol="0"/>
          <a:lstStyle/>
          <a:p>
            <a:endParaRPr/>
          </a:p>
        </p:txBody>
      </p:sp>
      <p:pic>
        <p:nvPicPr>
          <p:cNvPr id="18" name="bg object 18"/>
          <p:cNvPicPr/>
          <p:nvPr/>
        </p:nvPicPr>
        <p:blipFill>
          <a:blip r:embed="rId7" cstate="print"/>
          <a:stretch>
            <a:fillRect/>
          </a:stretch>
        </p:blipFill>
        <p:spPr>
          <a:xfrm>
            <a:off x="12622247" y="5697166"/>
            <a:ext cx="7270706" cy="4808595"/>
          </a:xfrm>
          <a:prstGeom prst="rect">
            <a:avLst/>
          </a:prstGeom>
        </p:spPr>
      </p:pic>
      <p:sp>
        <p:nvSpPr>
          <p:cNvPr id="2" name="Holder 2"/>
          <p:cNvSpPr>
            <a:spLocks noGrp="1"/>
          </p:cNvSpPr>
          <p:nvPr>
            <p:ph type="title"/>
          </p:nvPr>
        </p:nvSpPr>
        <p:spPr>
          <a:xfrm>
            <a:off x="1574309" y="2932162"/>
            <a:ext cx="16955481" cy="1023620"/>
          </a:xfrm>
          <a:prstGeom prst="rect">
            <a:avLst/>
          </a:prstGeom>
        </p:spPr>
        <p:txBody>
          <a:bodyPr wrap="square" lIns="0" tIns="0" rIns="0" bIns="0">
            <a:spAutoFit/>
          </a:bodyPr>
          <a:lstStyle>
            <a:lvl1pPr>
              <a:defRPr sz="4950" b="1" i="0">
                <a:solidFill>
                  <a:schemeClr val="bg1"/>
                </a:solidFill>
                <a:latin typeface="Calibri"/>
                <a:cs typeface="Calibri"/>
              </a:defRPr>
            </a:lvl1pPr>
          </a:lstStyle>
          <a:p>
            <a:endParaRPr/>
          </a:p>
        </p:txBody>
      </p:sp>
      <p:sp>
        <p:nvSpPr>
          <p:cNvPr id="3" name="Holder 3"/>
          <p:cNvSpPr>
            <a:spLocks noGrp="1"/>
          </p:cNvSpPr>
          <p:nvPr>
            <p:ph type="body" idx="1"/>
          </p:nvPr>
        </p:nvSpPr>
        <p:spPr>
          <a:xfrm>
            <a:off x="1671385" y="4288872"/>
            <a:ext cx="8293100" cy="2449195"/>
          </a:xfrm>
          <a:prstGeom prst="rect">
            <a:avLst/>
          </a:prstGeom>
        </p:spPr>
        <p:txBody>
          <a:bodyPr wrap="square" lIns="0" tIns="0" rIns="0" bIns="0">
            <a:spAutoFit/>
          </a:bodyPr>
          <a:lstStyle>
            <a:lvl1pPr>
              <a:defRPr sz="4950" b="1" i="0">
                <a:solidFill>
                  <a:srgbClr val="218542"/>
                </a:solidFill>
                <a:latin typeface="Calibri"/>
                <a:cs typeface="Calibri"/>
              </a:defRPr>
            </a:lvl1pPr>
          </a:lstStyle>
          <a:p>
            <a:endParaRPr/>
          </a:p>
        </p:txBody>
      </p:sp>
      <p:sp>
        <p:nvSpPr>
          <p:cNvPr id="4" name="Holder 4"/>
          <p:cNvSpPr>
            <a:spLocks noGrp="1"/>
          </p:cNvSpPr>
          <p:nvPr>
            <p:ph type="ftr" sz="quarter" idx="5"/>
          </p:nvPr>
        </p:nvSpPr>
        <p:spPr>
          <a:xfrm>
            <a:off x="1381323" y="10703809"/>
            <a:ext cx="3585845" cy="189865"/>
          </a:xfrm>
          <a:prstGeom prst="rect">
            <a:avLst/>
          </a:prstGeom>
        </p:spPr>
        <p:txBody>
          <a:bodyPr wrap="square" lIns="0" tIns="0" rIns="0" bIns="0">
            <a:spAutoFit/>
          </a:bodyPr>
          <a:lstStyle>
            <a:lvl1pPr>
              <a:defRPr sz="1150" b="1" i="0">
                <a:solidFill>
                  <a:srgbClr val="004081"/>
                </a:solidFill>
                <a:latin typeface="Arial"/>
                <a:cs typeface="Arial"/>
              </a:defRPr>
            </a:lvl1pPr>
          </a:lstStyle>
          <a:p>
            <a:pPr marL="12700">
              <a:lnSpc>
                <a:spcPts val="1380"/>
              </a:lnSpc>
            </a:pPr>
            <a:r>
              <a:rPr dirty="0"/>
              <a:t>Tarıma</a:t>
            </a:r>
            <a:r>
              <a:rPr spc="-15" dirty="0"/>
              <a:t> </a:t>
            </a:r>
            <a:r>
              <a:rPr spc="-10" dirty="0"/>
              <a:t>Dayalı</a:t>
            </a:r>
            <a:r>
              <a:rPr spc="25" dirty="0"/>
              <a:t> </a:t>
            </a:r>
            <a:r>
              <a:rPr dirty="0"/>
              <a:t>Sera</a:t>
            </a:r>
            <a:r>
              <a:rPr spc="-10" dirty="0"/>
              <a:t> </a:t>
            </a:r>
            <a:r>
              <a:rPr dirty="0"/>
              <a:t>İhtisas</a:t>
            </a:r>
            <a:r>
              <a:rPr spc="-35" dirty="0"/>
              <a:t> </a:t>
            </a:r>
            <a:r>
              <a:rPr dirty="0"/>
              <a:t>Organize</a:t>
            </a:r>
            <a:r>
              <a:rPr spc="-30" dirty="0"/>
              <a:t> </a:t>
            </a:r>
            <a:r>
              <a:rPr spc="-10" dirty="0"/>
              <a:t>Sanayi</a:t>
            </a:r>
            <a:r>
              <a:rPr spc="30" dirty="0"/>
              <a:t> </a:t>
            </a:r>
            <a:r>
              <a:rPr spc="-5" dirty="0"/>
              <a:t>Bölgesi</a:t>
            </a:r>
          </a:p>
        </p:txBody>
      </p:sp>
      <p:sp>
        <p:nvSpPr>
          <p:cNvPr id="5" name="Holder 5"/>
          <p:cNvSpPr>
            <a:spLocks noGrp="1"/>
          </p:cNvSpPr>
          <p:nvPr>
            <p:ph type="dt" sz="half" idx="6"/>
          </p:nvPr>
        </p:nvSpPr>
        <p:spPr>
          <a:xfrm>
            <a:off x="1005205" y="10523601"/>
            <a:ext cx="4623943" cy="565785"/>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1/3/2025</a:t>
            </a:fld>
            <a:endParaRPr lang="en-US"/>
          </a:p>
        </p:txBody>
      </p:sp>
      <p:sp>
        <p:nvSpPr>
          <p:cNvPr id="6" name="Holder 6"/>
          <p:cNvSpPr>
            <a:spLocks noGrp="1"/>
          </p:cNvSpPr>
          <p:nvPr>
            <p:ph type="sldNum" sz="quarter" idx="7"/>
          </p:nvPr>
        </p:nvSpPr>
        <p:spPr>
          <a:xfrm>
            <a:off x="18353685" y="10608438"/>
            <a:ext cx="325119" cy="341629"/>
          </a:xfrm>
          <a:prstGeom prst="rect">
            <a:avLst/>
          </a:prstGeom>
        </p:spPr>
        <p:txBody>
          <a:bodyPr wrap="square" lIns="0" tIns="0" rIns="0" bIns="0">
            <a:spAutoFit/>
          </a:bodyPr>
          <a:lstStyle>
            <a:lvl1pPr>
              <a:defRPr sz="1950" b="0" i="0">
                <a:solidFill>
                  <a:srgbClr val="4789B0"/>
                </a:solidFill>
                <a:latin typeface="Times New Roman"/>
                <a:cs typeface="Times New Roman"/>
              </a:defRPr>
            </a:lvl1pPr>
          </a:lstStyle>
          <a:p>
            <a:pPr marL="38100">
              <a:lnSpc>
                <a:spcPct val="100000"/>
              </a:lnSpc>
              <a:spcBef>
                <a:spcPts val="95"/>
              </a:spcBef>
            </a:pPr>
            <a:fld id="{81D60167-4931-47E6-BA6A-407CBD079E47}" type="slidenum">
              <a:rPr spc="5" dirty="0"/>
              <a:t>‹#›</a:t>
            </a:fld>
            <a:endParaRPr spc="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8454627" y="10621138"/>
            <a:ext cx="125095" cy="316230"/>
          </a:xfrm>
          <a:prstGeom prst="rect">
            <a:avLst/>
          </a:prstGeom>
        </p:spPr>
        <p:txBody>
          <a:bodyPr vert="horz" wrap="square" lIns="0" tIns="0" rIns="0" bIns="0" rtlCol="0">
            <a:spAutoFit/>
          </a:bodyPr>
          <a:lstStyle/>
          <a:p>
            <a:pPr>
              <a:lnSpc>
                <a:spcPts val="2340"/>
              </a:lnSpc>
            </a:pPr>
            <a:r>
              <a:rPr sz="1950" spc="5" dirty="0">
                <a:solidFill>
                  <a:srgbClr val="4789B0"/>
                </a:solidFill>
                <a:latin typeface="Times New Roman"/>
                <a:cs typeface="Times New Roman"/>
              </a:rPr>
              <a:t>1</a:t>
            </a:r>
            <a:endParaRPr sz="1950">
              <a:latin typeface="Times New Roman"/>
              <a:cs typeface="Times New Roman"/>
            </a:endParaRPr>
          </a:p>
        </p:txBody>
      </p:sp>
      <p:sp>
        <p:nvSpPr>
          <p:cNvPr id="3" name="object 3"/>
          <p:cNvSpPr txBox="1"/>
          <p:nvPr/>
        </p:nvSpPr>
        <p:spPr>
          <a:xfrm>
            <a:off x="1381323" y="10689880"/>
            <a:ext cx="3585845" cy="201930"/>
          </a:xfrm>
          <a:prstGeom prst="rect">
            <a:avLst/>
          </a:prstGeom>
        </p:spPr>
        <p:txBody>
          <a:bodyPr vert="horz" wrap="square" lIns="0" tIns="13335" rIns="0" bIns="0" rtlCol="0">
            <a:spAutoFit/>
          </a:bodyPr>
          <a:lstStyle/>
          <a:p>
            <a:pPr marL="12700">
              <a:lnSpc>
                <a:spcPct val="100000"/>
              </a:lnSpc>
              <a:spcBef>
                <a:spcPts val="105"/>
              </a:spcBef>
            </a:pPr>
            <a:r>
              <a:rPr sz="1150" b="1" dirty="0">
                <a:solidFill>
                  <a:srgbClr val="004081"/>
                </a:solidFill>
                <a:latin typeface="Arial"/>
                <a:cs typeface="Arial"/>
              </a:rPr>
              <a:t>Tarıma</a:t>
            </a:r>
            <a:r>
              <a:rPr sz="1150" b="1" spc="-15" dirty="0">
                <a:solidFill>
                  <a:srgbClr val="004081"/>
                </a:solidFill>
                <a:latin typeface="Arial"/>
                <a:cs typeface="Arial"/>
              </a:rPr>
              <a:t> </a:t>
            </a:r>
            <a:r>
              <a:rPr sz="1150" b="1" spc="-10" dirty="0">
                <a:solidFill>
                  <a:srgbClr val="004081"/>
                </a:solidFill>
                <a:latin typeface="Arial"/>
                <a:cs typeface="Arial"/>
              </a:rPr>
              <a:t>Dayalı</a:t>
            </a:r>
            <a:r>
              <a:rPr sz="1150" b="1" spc="25" dirty="0">
                <a:solidFill>
                  <a:srgbClr val="004081"/>
                </a:solidFill>
                <a:latin typeface="Arial"/>
                <a:cs typeface="Arial"/>
              </a:rPr>
              <a:t> </a:t>
            </a:r>
            <a:r>
              <a:rPr sz="1150" b="1" dirty="0">
                <a:solidFill>
                  <a:srgbClr val="004081"/>
                </a:solidFill>
                <a:latin typeface="Arial"/>
                <a:cs typeface="Arial"/>
              </a:rPr>
              <a:t>Sera</a:t>
            </a:r>
            <a:r>
              <a:rPr sz="1150" b="1" spc="-10" dirty="0">
                <a:solidFill>
                  <a:srgbClr val="004081"/>
                </a:solidFill>
                <a:latin typeface="Arial"/>
                <a:cs typeface="Arial"/>
              </a:rPr>
              <a:t> </a:t>
            </a:r>
            <a:r>
              <a:rPr sz="1150" b="1" dirty="0">
                <a:solidFill>
                  <a:srgbClr val="004081"/>
                </a:solidFill>
                <a:latin typeface="Arial"/>
                <a:cs typeface="Arial"/>
              </a:rPr>
              <a:t>İhtisas</a:t>
            </a:r>
            <a:r>
              <a:rPr sz="1150" b="1" spc="-35" dirty="0">
                <a:solidFill>
                  <a:srgbClr val="004081"/>
                </a:solidFill>
                <a:latin typeface="Arial"/>
                <a:cs typeface="Arial"/>
              </a:rPr>
              <a:t> </a:t>
            </a:r>
            <a:r>
              <a:rPr sz="1150" b="1" dirty="0">
                <a:solidFill>
                  <a:srgbClr val="004081"/>
                </a:solidFill>
                <a:latin typeface="Arial"/>
                <a:cs typeface="Arial"/>
              </a:rPr>
              <a:t>Organize</a:t>
            </a:r>
            <a:r>
              <a:rPr sz="1150" b="1" spc="-30" dirty="0">
                <a:solidFill>
                  <a:srgbClr val="004081"/>
                </a:solidFill>
                <a:latin typeface="Arial"/>
                <a:cs typeface="Arial"/>
              </a:rPr>
              <a:t> </a:t>
            </a:r>
            <a:r>
              <a:rPr sz="1150" b="1" spc="-10" dirty="0">
                <a:solidFill>
                  <a:srgbClr val="004081"/>
                </a:solidFill>
                <a:latin typeface="Arial"/>
                <a:cs typeface="Arial"/>
              </a:rPr>
              <a:t>Sanayi</a:t>
            </a:r>
            <a:r>
              <a:rPr sz="1150" b="1" spc="30" dirty="0">
                <a:solidFill>
                  <a:srgbClr val="004081"/>
                </a:solidFill>
                <a:latin typeface="Arial"/>
                <a:cs typeface="Arial"/>
              </a:rPr>
              <a:t> </a:t>
            </a:r>
            <a:r>
              <a:rPr sz="1150" b="1" spc="-5" dirty="0">
                <a:solidFill>
                  <a:srgbClr val="004081"/>
                </a:solidFill>
                <a:latin typeface="Arial"/>
                <a:cs typeface="Arial"/>
              </a:rPr>
              <a:t>Bölgesi</a:t>
            </a:r>
            <a:endParaRPr sz="1150">
              <a:latin typeface="Arial"/>
              <a:cs typeface="Arial"/>
            </a:endParaRPr>
          </a:p>
        </p:txBody>
      </p:sp>
      <p:grpSp>
        <p:nvGrpSpPr>
          <p:cNvPr id="4" name="object 4"/>
          <p:cNvGrpSpPr/>
          <p:nvPr/>
        </p:nvGrpSpPr>
        <p:grpSpPr>
          <a:xfrm>
            <a:off x="12905113" y="0"/>
            <a:ext cx="7198995" cy="11311890"/>
            <a:chOff x="12905113" y="0"/>
            <a:chExt cx="7198995" cy="11311890"/>
          </a:xfrm>
        </p:grpSpPr>
        <p:pic>
          <p:nvPicPr>
            <p:cNvPr id="5" name="object 5"/>
            <p:cNvPicPr/>
            <p:nvPr/>
          </p:nvPicPr>
          <p:blipFill>
            <a:blip r:embed="rId2" cstate="print"/>
            <a:stretch>
              <a:fillRect/>
            </a:stretch>
          </p:blipFill>
          <p:spPr>
            <a:xfrm>
              <a:off x="12905113" y="5938120"/>
              <a:ext cx="6694497" cy="4326687"/>
            </a:xfrm>
            <a:prstGeom prst="rect">
              <a:avLst/>
            </a:prstGeom>
          </p:spPr>
        </p:pic>
        <p:sp>
          <p:nvSpPr>
            <p:cNvPr id="6" name="object 6"/>
            <p:cNvSpPr/>
            <p:nvPr/>
          </p:nvSpPr>
          <p:spPr>
            <a:xfrm>
              <a:off x="19636562" y="0"/>
              <a:ext cx="467995" cy="11311890"/>
            </a:xfrm>
            <a:custGeom>
              <a:avLst/>
              <a:gdLst/>
              <a:ahLst/>
              <a:cxnLst/>
              <a:rect l="l" t="t" r="r" b="b"/>
              <a:pathLst>
                <a:path w="467994" h="11311890">
                  <a:moveTo>
                    <a:pt x="467537" y="0"/>
                  </a:moveTo>
                  <a:lnTo>
                    <a:pt x="0" y="0"/>
                  </a:lnTo>
                  <a:lnTo>
                    <a:pt x="0" y="11311384"/>
                  </a:lnTo>
                  <a:lnTo>
                    <a:pt x="467537" y="11311384"/>
                  </a:lnTo>
                  <a:lnTo>
                    <a:pt x="467537" y="0"/>
                  </a:lnTo>
                  <a:close/>
                </a:path>
              </a:pathLst>
            </a:custGeom>
            <a:solidFill>
              <a:srgbClr val="E64127"/>
            </a:solidFill>
          </p:spPr>
          <p:txBody>
            <a:bodyPr wrap="square" lIns="0" tIns="0" rIns="0" bIns="0" rtlCol="0"/>
            <a:lstStyle/>
            <a:p>
              <a:endParaRPr/>
            </a:p>
          </p:txBody>
        </p:sp>
      </p:grpSp>
      <p:sp>
        <p:nvSpPr>
          <p:cNvPr id="9" name="object 9"/>
          <p:cNvSpPr/>
          <p:nvPr/>
        </p:nvSpPr>
        <p:spPr>
          <a:xfrm>
            <a:off x="15654956" y="10421555"/>
            <a:ext cx="3288029" cy="709295"/>
          </a:xfrm>
          <a:custGeom>
            <a:avLst/>
            <a:gdLst/>
            <a:ahLst/>
            <a:cxnLst/>
            <a:rect l="l" t="t" r="r" b="b"/>
            <a:pathLst>
              <a:path w="3288030" h="709295">
                <a:moveTo>
                  <a:pt x="3287842" y="0"/>
                </a:moveTo>
                <a:lnTo>
                  <a:pt x="0" y="0"/>
                </a:lnTo>
                <a:lnTo>
                  <a:pt x="0" y="708846"/>
                </a:lnTo>
                <a:lnTo>
                  <a:pt x="3287842" y="708846"/>
                </a:lnTo>
                <a:lnTo>
                  <a:pt x="3287842" y="0"/>
                </a:lnTo>
                <a:close/>
              </a:path>
            </a:pathLst>
          </a:custGeom>
          <a:solidFill>
            <a:srgbClr val="FFFFFF"/>
          </a:solidFill>
        </p:spPr>
        <p:txBody>
          <a:bodyPr wrap="square" lIns="0" tIns="0" rIns="0" bIns="0" rtlCol="0"/>
          <a:lstStyle/>
          <a:p>
            <a:endParaRPr/>
          </a:p>
        </p:txBody>
      </p:sp>
      <p:sp>
        <p:nvSpPr>
          <p:cNvPr id="11" name="object 11"/>
          <p:cNvSpPr txBox="1"/>
          <p:nvPr/>
        </p:nvSpPr>
        <p:spPr>
          <a:xfrm>
            <a:off x="831850" y="1934190"/>
            <a:ext cx="18111135" cy="5531643"/>
          </a:xfrm>
          <a:prstGeom prst="rect">
            <a:avLst/>
          </a:prstGeom>
          <a:solidFill>
            <a:srgbClr val="0A396F"/>
          </a:solidFill>
          <a:ln w="5027">
            <a:solidFill>
              <a:srgbClr val="A4A4A4"/>
            </a:solidFill>
          </a:ln>
        </p:spPr>
        <p:txBody>
          <a:bodyPr vert="horz" wrap="square" lIns="0" tIns="1905" rIns="0" bIns="0" rtlCol="0">
            <a:spAutoFit/>
          </a:bodyPr>
          <a:lstStyle/>
          <a:p>
            <a:pPr algn="ctr">
              <a:lnSpc>
                <a:spcPct val="100000"/>
              </a:lnSpc>
            </a:pPr>
            <a:endParaRPr lang="tr-TR" sz="5900" b="1" spc="10" dirty="0">
              <a:solidFill>
                <a:srgbClr val="FFFFFF"/>
              </a:solidFill>
              <a:latin typeface="Calibri"/>
              <a:cs typeface="Calibri"/>
            </a:endParaRPr>
          </a:p>
          <a:p>
            <a:pPr algn="ctr">
              <a:lnSpc>
                <a:spcPct val="100000"/>
              </a:lnSpc>
            </a:pPr>
            <a:endParaRPr lang="tr-TR" sz="5900" b="1" spc="10" dirty="0">
              <a:solidFill>
                <a:srgbClr val="FFFFFF"/>
              </a:solidFill>
              <a:latin typeface="Calibri"/>
              <a:cs typeface="Calibri"/>
            </a:endParaRPr>
          </a:p>
          <a:p>
            <a:pPr algn="ctr">
              <a:lnSpc>
                <a:spcPct val="100000"/>
              </a:lnSpc>
            </a:pPr>
            <a:r>
              <a:rPr lang="tr-TR" sz="5900" b="1" spc="10" dirty="0">
                <a:solidFill>
                  <a:srgbClr val="FFFFFF"/>
                </a:solidFill>
                <a:latin typeface="Calibri"/>
                <a:cs typeface="Calibri"/>
              </a:rPr>
              <a:t>AFYONKARAHİSAR ÇAY</a:t>
            </a:r>
            <a:endParaRPr lang="tr-TR" sz="5900" dirty="0">
              <a:latin typeface="Calibri"/>
              <a:cs typeface="Calibri"/>
            </a:endParaRPr>
          </a:p>
          <a:p>
            <a:pPr marL="862965" marR="857250" algn="ctr">
              <a:lnSpc>
                <a:spcPct val="100000"/>
              </a:lnSpc>
              <a:spcBef>
                <a:spcPts val="100"/>
              </a:spcBef>
              <a:tabLst>
                <a:tab pos="4902200" algn="l"/>
              </a:tabLst>
            </a:pPr>
            <a:r>
              <a:rPr lang="tr-TR" sz="4800" b="1" dirty="0">
                <a:solidFill>
                  <a:srgbClr val="FFFFFF"/>
                </a:solidFill>
                <a:cs typeface="Calibri"/>
              </a:rPr>
              <a:t>JEOTERMAL </a:t>
            </a:r>
            <a:r>
              <a:rPr lang="tr-TR" sz="4800" b="1" spc="-5" dirty="0">
                <a:solidFill>
                  <a:srgbClr val="FFFFFF"/>
                </a:solidFill>
                <a:cs typeface="Calibri"/>
              </a:rPr>
              <a:t>KAYNAKLI </a:t>
            </a:r>
            <a:r>
              <a:rPr lang="tr-TR" sz="4800" b="1" dirty="0">
                <a:solidFill>
                  <a:srgbClr val="FFFFFF"/>
                </a:solidFill>
                <a:cs typeface="Calibri"/>
              </a:rPr>
              <a:t>SERA </a:t>
            </a:r>
            <a:r>
              <a:rPr sz="4450" b="1" spc="-5" dirty="0">
                <a:solidFill>
                  <a:srgbClr val="FFFFFF"/>
                </a:solidFill>
                <a:latin typeface="Calibri"/>
                <a:cs typeface="Calibri"/>
              </a:rPr>
              <a:t>TARIM</a:t>
            </a:r>
            <a:r>
              <a:rPr sz="4450" b="1" dirty="0">
                <a:solidFill>
                  <a:srgbClr val="FFFFFF"/>
                </a:solidFill>
                <a:latin typeface="Calibri"/>
                <a:cs typeface="Calibri"/>
              </a:rPr>
              <a:t>A</a:t>
            </a:r>
            <a:r>
              <a:rPr sz="4450" b="1" spc="-5" dirty="0">
                <a:solidFill>
                  <a:srgbClr val="FFFFFF"/>
                </a:solidFill>
                <a:latin typeface="Calibri"/>
                <a:cs typeface="Calibri"/>
              </a:rPr>
              <a:t> </a:t>
            </a:r>
            <a:r>
              <a:rPr sz="4450" b="1" spc="10" dirty="0">
                <a:solidFill>
                  <a:srgbClr val="FFFFFF"/>
                </a:solidFill>
                <a:latin typeface="Calibri"/>
                <a:cs typeface="Calibri"/>
              </a:rPr>
              <a:t>D</a:t>
            </a:r>
            <a:r>
              <a:rPr sz="4450" b="1" dirty="0">
                <a:solidFill>
                  <a:srgbClr val="FFFFFF"/>
                </a:solidFill>
                <a:latin typeface="Calibri"/>
                <a:cs typeface="Calibri"/>
              </a:rPr>
              <a:t>AYALI</a:t>
            </a:r>
            <a:r>
              <a:rPr lang="tr-TR" sz="4450" b="1" dirty="0">
                <a:solidFill>
                  <a:srgbClr val="FFFFFF"/>
                </a:solidFill>
                <a:latin typeface="Calibri"/>
                <a:cs typeface="Calibri"/>
              </a:rPr>
              <a:t> </a:t>
            </a:r>
            <a:r>
              <a:rPr sz="4450" b="1" dirty="0">
                <a:solidFill>
                  <a:srgbClr val="FFFFFF"/>
                </a:solidFill>
                <a:latin typeface="Calibri"/>
                <a:cs typeface="Calibri"/>
              </a:rPr>
              <a:t>İHTİSAS</a:t>
            </a:r>
            <a:endParaRPr sz="4450" dirty="0">
              <a:latin typeface="Calibri"/>
              <a:cs typeface="Calibri"/>
            </a:endParaRPr>
          </a:p>
          <a:p>
            <a:pPr marL="544830" marR="542925" indent="11430" algn="ctr">
              <a:lnSpc>
                <a:spcPct val="100000"/>
              </a:lnSpc>
              <a:spcBef>
                <a:spcPts val="10"/>
              </a:spcBef>
            </a:pPr>
            <a:r>
              <a:rPr sz="4450" b="1" spc="-5" dirty="0">
                <a:solidFill>
                  <a:srgbClr val="FFFFFF"/>
                </a:solidFill>
                <a:latin typeface="Calibri"/>
                <a:cs typeface="Calibri"/>
              </a:rPr>
              <a:t>ORGANİZE</a:t>
            </a:r>
            <a:r>
              <a:rPr sz="4450" b="1" spc="-35" dirty="0">
                <a:solidFill>
                  <a:srgbClr val="FFFFFF"/>
                </a:solidFill>
                <a:latin typeface="Calibri"/>
                <a:cs typeface="Calibri"/>
              </a:rPr>
              <a:t> </a:t>
            </a:r>
            <a:r>
              <a:rPr sz="4450" b="1" dirty="0">
                <a:solidFill>
                  <a:srgbClr val="FFFFFF"/>
                </a:solidFill>
                <a:latin typeface="Calibri"/>
                <a:cs typeface="Calibri"/>
              </a:rPr>
              <a:t>SANAYİ</a:t>
            </a:r>
            <a:r>
              <a:rPr sz="4450" b="1" spc="-30" dirty="0">
                <a:solidFill>
                  <a:srgbClr val="FFFFFF"/>
                </a:solidFill>
                <a:latin typeface="Calibri"/>
                <a:cs typeface="Calibri"/>
              </a:rPr>
              <a:t> </a:t>
            </a:r>
            <a:r>
              <a:rPr sz="4450" b="1" spc="-5" dirty="0">
                <a:solidFill>
                  <a:srgbClr val="FFFFFF"/>
                </a:solidFill>
                <a:latin typeface="Calibri"/>
                <a:cs typeface="Calibri"/>
              </a:rPr>
              <a:t>BÖLGESİ</a:t>
            </a:r>
            <a:endParaRPr lang="tr-TR" sz="4450" b="1" spc="-5" dirty="0">
              <a:solidFill>
                <a:srgbClr val="FFFFFF"/>
              </a:solidFill>
              <a:latin typeface="Calibri"/>
              <a:cs typeface="Calibri"/>
            </a:endParaRPr>
          </a:p>
          <a:p>
            <a:pPr marL="544830" marR="542925" indent="11430" algn="ctr">
              <a:lnSpc>
                <a:spcPct val="100000"/>
              </a:lnSpc>
              <a:spcBef>
                <a:spcPts val="10"/>
              </a:spcBef>
            </a:pPr>
            <a:endParaRPr lang="tr-TR" sz="4450" b="1" spc="-5" dirty="0">
              <a:solidFill>
                <a:srgbClr val="FFFFFF"/>
              </a:solidFill>
              <a:latin typeface="Calibri"/>
              <a:cs typeface="Calibri"/>
            </a:endParaRPr>
          </a:p>
          <a:p>
            <a:pPr marL="544830" marR="542925" indent="11430" algn="ctr">
              <a:lnSpc>
                <a:spcPct val="100000"/>
              </a:lnSpc>
              <a:spcBef>
                <a:spcPts val="10"/>
              </a:spcBef>
            </a:pPr>
            <a:endParaRPr sz="4450" dirty="0">
              <a:latin typeface="Calibri"/>
              <a:cs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8147050" y="5882253"/>
            <a:ext cx="6843581" cy="4332115"/>
            <a:chOff x="8057475" y="5882253"/>
            <a:chExt cx="6843581" cy="4332115"/>
          </a:xfrm>
        </p:grpSpPr>
        <p:sp>
          <p:nvSpPr>
            <p:cNvPr id="3" name="object 3"/>
            <p:cNvSpPr/>
            <p:nvPr/>
          </p:nvSpPr>
          <p:spPr>
            <a:xfrm>
              <a:off x="11658111" y="5882253"/>
              <a:ext cx="3242945" cy="1703477"/>
            </a:xfrm>
            <a:custGeom>
              <a:avLst/>
              <a:gdLst/>
              <a:ahLst/>
              <a:cxnLst/>
              <a:rect l="l" t="t" r="r" b="b"/>
              <a:pathLst>
                <a:path w="3242944" h="2005329">
                  <a:moveTo>
                    <a:pt x="2977512" y="0"/>
                  </a:moveTo>
                  <a:lnTo>
                    <a:pt x="329077" y="1266770"/>
                  </a:lnTo>
                  <a:lnTo>
                    <a:pt x="240785" y="1082122"/>
                  </a:lnTo>
                  <a:lnTo>
                    <a:pt x="0" y="1764471"/>
                  </a:lnTo>
                  <a:lnTo>
                    <a:pt x="682348" y="2005257"/>
                  </a:lnTo>
                  <a:lnTo>
                    <a:pt x="593952" y="1820609"/>
                  </a:lnTo>
                  <a:lnTo>
                    <a:pt x="3242387" y="553838"/>
                  </a:lnTo>
                  <a:lnTo>
                    <a:pt x="2977512" y="0"/>
                  </a:lnTo>
                  <a:close/>
                </a:path>
              </a:pathLst>
            </a:custGeom>
            <a:solidFill>
              <a:srgbClr val="BAD2B0"/>
            </a:solidFill>
          </p:spPr>
          <p:txBody>
            <a:bodyPr wrap="square" lIns="0" tIns="0" rIns="0" bIns="0" rtlCol="0"/>
            <a:lstStyle/>
            <a:p>
              <a:endParaRPr dirty="0"/>
            </a:p>
          </p:txBody>
        </p:sp>
        <p:sp>
          <p:nvSpPr>
            <p:cNvPr id="4" name="object 4"/>
            <p:cNvSpPr/>
            <p:nvPr/>
          </p:nvSpPr>
          <p:spPr>
            <a:xfrm>
              <a:off x="8057475" y="6623443"/>
              <a:ext cx="3590925" cy="3590925"/>
            </a:xfrm>
            <a:custGeom>
              <a:avLst/>
              <a:gdLst/>
              <a:ahLst/>
              <a:cxnLst/>
              <a:rect l="l" t="t" r="r" b="b"/>
              <a:pathLst>
                <a:path w="3590925" h="3590925">
                  <a:moveTo>
                    <a:pt x="1795368" y="0"/>
                  </a:moveTo>
                  <a:lnTo>
                    <a:pt x="1746758" y="645"/>
                  </a:lnTo>
                  <a:lnTo>
                    <a:pt x="1698467" y="2570"/>
                  </a:lnTo>
                  <a:lnTo>
                    <a:pt x="1650512" y="5759"/>
                  </a:lnTo>
                  <a:lnTo>
                    <a:pt x="1602908" y="10195"/>
                  </a:lnTo>
                  <a:lnTo>
                    <a:pt x="1555672" y="15862"/>
                  </a:lnTo>
                  <a:lnTo>
                    <a:pt x="1508820" y="22744"/>
                  </a:lnTo>
                  <a:lnTo>
                    <a:pt x="1462368" y="30825"/>
                  </a:lnTo>
                  <a:lnTo>
                    <a:pt x="1416333" y="40087"/>
                  </a:lnTo>
                  <a:lnTo>
                    <a:pt x="1370731" y="50515"/>
                  </a:lnTo>
                  <a:lnTo>
                    <a:pt x="1325578" y="62093"/>
                  </a:lnTo>
                  <a:lnTo>
                    <a:pt x="1280890" y="74805"/>
                  </a:lnTo>
                  <a:lnTo>
                    <a:pt x="1236685" y="88633"/>
                  </a:lnTo>
                  <a:lnTo>
                    <a:pt x="1192977" y="103562"/>
                  </a:lnTo>
                  <a:lnTo>
                    <a:pt x="1149784" y="119575"/>
                  </a:lnTo>
                  <a:lnTo>
                    <a:pt x="1107122" y="136657"/>
                  </a:lnTo>
                  <a:lnTo>
                    <a:pt x="1065006" y="154790"/>
                  </a:lnTo>
                  <a:lnTo>
                    <a:pt x="1023454" y="173959"/>
                  </a:lnTo>
                  <a:lnTo>
                    <a:pt x="982481" y="194148"/>
                  </a:lnTo>
                  <a:lnTo>
                    <a:pt x="942104" y="215339"/>
                  </a:lnTo>
                  <a:lnTo>
                    <a:pt x="902339" y="237517"/>
                  </a:lnTo>
                  <a:lnTo>
                    <a:pt x="863203" y="260665"/>
                  </a:lnTo>
                  <a:lnTo>
                    <a:pt x="824711" y="284768"/>
                  </a:lnTo>
                  <a:lnTo>
                    <a:pt x="786880" y="309808"/>
                  </a:lnTo>
                  <a:lnTo>
                    <a:pt x="749727" y="335770"/>
                  </a:lnTo>
                  <a:lnTo>
                    <a:pt x="713267" y="362637"/>
                  </a:lnTo>
                  <a:lnTo>
                    <a:pt x="677516" y="390394"/>
                  </a:lnTo>
                  <a:lnTo>
                    <a:pt x="642492" y="419023"/>
                  </a:lnTo>
                  <a:lnTo>
                    <a:pt x="608210" y="448508"/>
                  </a:lnTo>
                  <a:lnTo>
                    <a:pt x="574687" y="478833"/>
                  </a:lnTo>
                  <a:lnTo>
                    <a:pt x="541939" y="509983"/>
                  </a:lnTo>
                  <a:lnTo>
                    <a:pt x="509983" y="541939"/>
                  </a:lnTo>
                  <a:lnTo>
                    <a:pt x="478833" y="574687"/>
                  </a:lnTo>
                  <a:lnTo>
                    <a:pt x="448508" y="608210"/>
                  </a:lnTo>
                  <a:lnTo>
                    <a:pt x="419023" y="642492"/>
                  </a:lnTo>
                  <a:lnTo>
                    <a:pt x="390394" y="677516"/>
                  </a:lnTo>
                  <a:lnTo>
                    <a:pt x="362637" y="713267"/>
                  </a:lnTo>
                  <a:lnTo>
                    <a:pt x="335770" y="749727"/>
                  </a:lnTo>
                  <a:lnTo>
                    <a:pt x="309808" y="786880"/>
                  </a:lnTo>
                  <a:lnTo>
                    <a:pt x="284768" y="824711"/>
                  </a:lnTo>
                  <a:lnTo>
                    <a:pt x="260665" y="863203"/>
                  </a:lnTo>
                  <a:lnTo>
                    <a:pt x="237517" y="902339"/>
                  </a:lnTo>
                  <a:lnTo>
                    <a:pt x="215339" y="942104"/>
                  </a:lnTo>
                  <a:lnTo>
                    <a:pt x="194148" y="982481"/>
                  </a:lnTo>
                  <a:lnTo>
                    <a:pt x="173959" y="1023454"/>
                  </a:lnTo>
                  <a:lnTo>
                    <a:pt x="154790" y="1065006"/>
                  </a:lnTo>
                  <a:lnTo>
                    <a:pt x="136657" y="1107122"/>
                  </a:lnTo>
                  <a:lnTo>
                    <a:pt x="119575" y="1149784"/>
                  </a:lnTo>
                  <a:lnTo>
                    <a:pt x="103562" y="1192977"/>
                  </a:lnTo>
                  <a:lnTo>
                    <a:pt x="88633" y="1236685"/>
                  </a:lnTo>
                  <a:lnTo>
                    <a:pt x="74805" y="1280890"/>
                  </a:lnTo>
                  <a:lnTo>
                    <a:pt x="62093" y="1325578"/>
                  </a:lnTo>
                  <a:lnTo>
                    <a:pt x="50515" y="1370731"/>
                  </a:lnTo>
                  <a:lnTo>
                    <a:pt x="40087" y="1416333"/>
                  </a:lnTo>
                  <a:lnTo>
                    <a:pt x="30825" y="1462368"/>
                  </a:lnTo>
                  <a:lnTo>
                    <a:pt x="22744" y="1508820"/>
                  </a:lnTo>
                  <a:lnTo>
                    <a:pt x="15862" y="1555672"/>
                  </a:lnTo>
                  <a:lnTo>
                    <a:pt x="10195" y="1602908"/>
                  </a:lnTo>
                  <a:lnTo>
                    <a:pt x="5759" y="1650512"/>
                  </a:lnTo>
                  <a:lnTo>
                    <a:pt x="2570" y="1698467"/>
                  </a:lnTo>
                  <a:lnTo>
                    <a:pt x="645" y="1746758"/>
                  </a:lnTo>
                  <a:lnTo>
                    <a:pt x="0" y="1795368"/>
                  </a:lnTo>
                  <a:lnTo>
                    <a:pt x="645" y="1843977"/>
                  </a:lnTo>
                  <a:lnTo>
                    <a:pt x="2570" y="1892268"/>
                  </a:lnTo>
                  <a:lnTo>
                    <a:pt x="5759" y="1940223"/>
                  </a:lnTo>
                  <a:lnTo>
                    <a:pt x="10195" y="1987827"/>
                  </a:lnTo>
                  <a:lnTo>
                    <a:pt x="15862" y="2035063"/>
                  </a:lnTo>
                  <a:lnTo>
                    <a:pt x="22744" y="2081915"/>
                  </a:lnTo>
                  <a:lnTo>
                    <a:pt x="30825" y="2128367"/>
                  </a:lnTo>
                  <a:lnTo>
                    <a:pt x="40087" y="2174402"/>
                  </a:lnTo>
                  <a:lnTo>
                    <a:pt x="50515" y="2220004"/>
                  </a:lnTo>
                  <a:lnTo>
                    <a:pt x="62093" y="2265157"/>
                  </a:lnTo>
                  <a:lnTo>
                    <a:pt x="74805" y="2309845"/>
                  </a:lnTo>
                  <a:lnTo>
                    <a:pt x="88633" y="2354050"/>
                  </a:lnTo>
                  <a:lnTo>
                    <a:pt x="103562" y="2397758"/>
                  </a:lnTo>
                  <a:lnTo>
                    <a:pt x="119575" y="2440951"/>
                  </a:lnTo>
                  <a:lnTo>
                    <a:pt x="136657" y="2483613"/>
                  </a:lnTo>
                  <a:lnTo>
                    <a:pt x="154790" y="2525729"/>
                  </a:lnTo>
                  <a:lnTo>
                    <a:pt x="173959" y="2567281"/>
                  </a:lnTo>
                  <a:lnTo>
                    <a:pt x="194148" y="2608254"/>
                  </a:lnTo>
                  <a:lnTo>
                    <a:pt x="215339" y="2648631"/>
                  </a:lnTo>
                  <a:lnTo>
                    <a:pt x="237517" y="2688396"/>
                  </a:lnTo>
                  <a:lnTo>
                    <a:pt x="260665" y="2727532"/>
                  </a:lnTo>
                  <a:lnTo>
                    <a:pt x="284768" y="2766024"/>
                  </a:lnTo>
                  <a:lnTo>
                    <a:pt x="309808" y="2803855"/>
                  </a:lnTo>
                  <a:lnTo>
                    <a:pt x="335770" y="2841008"/>
                  </a:lnTo>
                  <a:lnTo>
                    <a:pt x="362637" y="2877468"/>
                  </a:lnTo>
                  <a:lnTo>
                    <a:pt x="390394" y="2913219"/>
                  </a:lnTo>
                  <a:lnTo>
                    <a:pt x="419023" y="2948243"/>
                  </a:lnTo>
                  <a:lnTo>
                    <a:pt x="448508" y="2982525"/>
                  </a:lnTo>
                  <a:lnTo>
                    <a:pt x="478833" y="3016048"/>
                  </a:lnTo>
                  <a:lnTo>
                    <a:pt x="509983" y="3048796"/>
                  </a:lnTo>
                  <a:lnTo>
                    <a:pt x="541939" y="3080752"/>
                  </a:lnTo>
                  <a:lnTo>
                    <a:pt x="574687" y="3111902"/>
                  </a:lnTo>
                  <a:lnTo>
                    <a:pt x="608210" y="3142227"/>
                  </a:lnTo>
                  <a:lnTo>
                    <a:pt x="642492" y="3171712"/>
                  </a:lnTo>
                  <a:lnTo>
                    <a:pt x="677516" y="3200341"/>
                  </a:lnTo>
                  <a:lnTo>
                    <a:pt x="713267" y="3228098"/>
                  </a:lnTo>
                  <a:lnTo>
                    <a:pt x="749727" y="3254965"/>
                  </a:lnTo>
                  <a:lnTo>
                    <a:pt x="786880" y="3280927"/>
                  </a:lnTo>
                  <a:lnTo>
                    <a:pt x="824711" y="3305967"/>
                  </a:lnTo>
                  <a:lnTo>
                    <a:pt x="863203" y="3330070"/>
                  </a:lnTo>
                  <a:lnTo>
                    <a:pt x="902339" y="3353218"/>
                  </a:lnTo>
                  <a:lnTo>
                    <a:pt x="942104" y="3375396"/>
                  </a:lnTo>
                  <a:lnTo>
                    <a:pt x="982481" y="3396587"/>
                  </a:lnTo>
                  <a:lnTo>
                    <a:pt x="1023454" y="3416776"/>
                  </a:lnTo>
                  <a:lnTo>
                    <a:pt x="1065006" y="3435945"/>
                  </a:lnTo>
                  <a:lnTo>
                    <a:pt x="1107122" y="3454078"/>
                  </a:lnTo>
                  <a:lnTo>
                    <a:pt x="1149784" y="3471160"/>
                  </a:lnTo>
                  <a:lnTo>
                    <a:pt x="1192977" y="3487173"/>
                  </a:lnTo>
                  <a:lnTo>
                    <a:pt x="1236685" y="3502102"/>
                  </a:lnTo>
                  <a:lnTo>
                    <a:pt x="1280890" y="3515930"/>
                  </a:lnTo>
                  <a:lnTo>
                    <a:pt x="1325578" y="3528642"/>
                  </a:lnTo>
                  <a:lnTo>
                    <a:pt x="1370731" y="3540220"/>
                  </a:lnTo>
                  <a:lnTo>
                    <a:pt x="1416333" y="3550648"/>
                  </a:lnTo>
                  <a:lnTo>
                    <a:pt x="1462368" y="3559910"/>
                  </a:lnTo>
                  <a:lnTo>
                    <a:pt x="1508820" y="3567991"/>
                  </a:lnTo>
                  <a:lnTo>
                    <a:pt x="1555672" y="3574873"/>
                  </a:lnTo>
                  <a:lnTo>
                    <a:pt x="1602908" y="3580540"/>
                  </a:lnTo>
                  <a:lnTo>
                    <a:pt x="1650512" y="3584976"/>
                  </a:lnTo>
                  <a:lnTo>
                    <a:pt x="1698467" y="3588165"/>
                  </a:lnTo>
                  <a:lnTo>
                    <a:pt x="1746758" y="3590090"/>
                  </a:lnTo>
                  <a:lnTo>
                    <a:pt x="1795368" y="3590736"/>
                  </a:lnTo>
                  <a:lnTo>
                    <a:pt x="1843977" y="3590090"/>
                  </a:lnTo>
                  <a:lnTo>
                    <a:pt x="1892268" y="3588165"/>
                  </a:lnTo>
                  <a:lnTo>
                    <a:pt x="1940223" y="3584976"/>
                  </a:lnTo>
                  <a:lnTo>
                    <a:pt x="1987827" y="3580540"/>
                  </a:lnTo>
                  <a:lnTo>
                    <a:pt x="2035063" y="3574873"/>
                  </a:lnTo>
                  <a:lnTo>
                    <a:pt x="2081915" y="3567991"/>
                  </a:lnTo>
                  <a:lnTo>
                    <a:pt x="2128367" y="3559910"/>
                  </a:lnTo>
                  <a:lnTo>
                    <a:pt x="2174402" y="3550648"/>
                  </a:lnTo>
                  <a:lnTo>
                    <a:pt x="2220004" y="3540220"/>
                  </a:lnTo>
                  <a:lnTo>
                    <a:pt x="2265157" y="3528642"/>
                  </a:lnTo>
                  <a:lnTo>
                    <a:pt x="2309845" y="3515930"/>
                  </a:lnTo>
                  <a:lnTo>
                    <a:pt x="2354050" y="3502102"/>
                  </a:lnTo>
                  <a:lnTo>
                    <a:pt x="2397758" y="3487173"/>
                  </a:lnTo>
                  <a:lnTo>
                    <a:pt x="2440951" y="3471160"/>
                  </a:lnTo>
                  <a:lnTo>
                    <a:pt x="2483613" y="3454078"/>
                  </a:lnTo>
                  <a:lnTo>
                    <a:pt x="2525729" y="3435945"/>
                  </a:lnTo>
                  <a:lnTo>
                    <a:pt x="2567281" y="3416776"/>
                  </a:lnTo>
                  <a:lnTo>
                    <a:pt x="2608254" y="3396587"/>
                  </a:lnTo>
                  <a:lnTo>
                    <a:pt x="2648631" y="3375396"/>
                  </a:lnTo>
                  <a:lnTo>
                    <a:pt x="2688396" y="3353218"/>
                  </a:lnTo>
                  <a:lnTo>
                    <a:pt x="2727532" y="3330070"/>
                  </a:lnTo>
                  <a:lnTo>
                    <a:pt x="2766024" y="3305967"/>
                  </a:lnTo>
                  <a:lnTo>
                    <a:pt x="2803855" y="3280927"/>
                  </a:lnTo>
                  <a:lnTo>
                    <a:pt x="2841008" y="3254965"/>
                  </a:lnTo>
                  <a:lnTo>
                    <a:pt x="2877468" y="3228098"/>
                  </a:lnTo>
                  <a:lnTo>
                    <a:pt x="2913219" y="3200341"/>
                  </a:lnTo>
                  <a:lnTo>
                    <a:pt x="2948243" y="3171712"/>
                  </a:lnTo>
                  <a:lnTo>
                    <a:pt x="2982525" y="3142227"/>
                  </a:lnTo>
                  <a:lnTo>
                    <a:pt x="3016048" y="3111902"/>
                  </a:lnTo>
                  <a:lnTo>
                    <a:pt x="3048796" y="3080752"/>
                  </a:lnTo>
                  <a:lnTo>
                    <a:pt x="3080752" y="3048796"/>
                  </a:lnTo>
                  <a:lnTo>
                    <a:pt x="3111902" y="3016048"/>
                  </a:lnTo>
                  <a:lnTo>
                    <a:pt x="3142227" y="2982525"/>
                  </a:lnTo>
                  <a:lnTo>
                    <a:pt x="3171712" y="2948243"/>
                  </a:lnTo>
                  <a:lnTo>
                    <a:pt x="3200341" y="2913219"/>
                  </a:lnTo>
                  <a:lnTo>
                    <a:pt x="3228098" y="2877468"/>
                  </a:lnTo>
                  <a:lnTo>
                    <a:pt x="3254965" y="2841008"/>
                  </a:lnTo>
                  <a:lnTo>
                    <a:pt x="3280927" y="2803855"/>
                  </a:lnTo>
                  <a:lnTo>
                    <a:pt x="3305967" y="2766024"/>
                  </a:lnTo>
                  <a:lnTo>
                    <a:pt x="3330070" y="2727532"/>
                  </a:lnTo>
                  <a:lnTo>
                    <a:pt x="3353218" y="2688396"/>
                  </a:lnTo>
                  <a:lnTo>
                    <a:pt x="3375396" y="2648631"/>
                  </a:lnTo>
                  <a:lnTo>
                    <a:pt x="3396587" y="2608254"/>
                  </a:lnTo>
                  <a:lnTo>
                    <a:pt x="3416776" y="2567281"/>
                  </a:lnTo>
                  <a:lnTo>
                    <a:pt x="3435945" y="2525729"/>
                  </a:lnTo>
                  <a:lnTo>
                    <a:pt x="3454078" y="2483613"/>
                  </a:lnTo>
                  <a:lnTo>
                    <a:pt x="3471160" y="2440951"/>
                  </a:lnTo>
                  <a:lnTo>
                    <a:pt x="3487173" y="2397758"/>
                  </a:lnTo>
                  <a:lnTo>
                    <a:pt x="3502102" y="2354050"/>
                  </a:lnTo>
                  <a:lnTo>
                    <a:pt x="3515930" y="2309845"/>
                  </a:lnTo>
                  <a:lnTo>
                    <a:pt x="3528642" y="2265157"/>
                  </a:lnTo>
                  <a:lnTo>
                    <a:pt x="3540220" y="2220004"/>
                  </a:lnTo>
                  <a:lnTo>
                    <a:pt x="3550648" y="2174402"/>
                  </a:lnTo>
                  <a:lnTo>
                    <a:pt x="3559910" y="2128367"/>
                  </a:lnTo>
                  <a:lnTo>
                    <a:pt x="3567991" y="2081915"/>
                  </a:lnTo>
                  <a:lnTo>
                    <a:pt x="3574873" y="2035063"/>
                  </a:lnTo>
                  <a:lnTo>
                    <a:pt x="3580540" y="1987827"/>
                  </a:lnTo>
                  <a:lnTo>
                    <a:pt x="3584976" y="1940223"/>
                  </a:lnTo>
                  <a:lnTo>
                    <a:pt x="3588165" y="1892268"/>
                  </a:lnTo>
                  <a:lnTo>
                    <a:pt x="3590090" y="1843977"/>
                  </a:lnTo>
                  <a:lnTo>
                    <a:pt x="3590736" y="1795368"/>
                  </a:lnTo>
                  <a:lnTo>
                    <a:pt x="3590090" y="1746758"/>
                  </a:lnTo>
                  <a:lnTo>
                    <a:pt x="3588165" y="1698467"/>
                  </a:lnTo>
                  <a:lnTo>
                    <a:pt x="3584976" y="1650512"/>
                  </a:lnTo>
                  <a:lnTo>
                    <a:pt x="3580540" y="1602908"/>
                  </a:lnTo>
                  <a:lnTo>
                    <a:pt x="3574873" y="1555672"/>
                  </a:lnTo>
                  <a:lnTo>
                    <a:pt x="3567991" y="1508820"/>
                  </a:lnTo>
                  <a:lnTo>
                    <a:pt x="3559910" y="1462368"/>
                  </a:lnTo>
                  <a:lnTo>
                    <a:pt x="3550648" y="1416333"/>
                  </a:lnTo>
                  <a:lnTo>
                    <a:pt x="3540220" y="1370731"/>
                  </a:lnTo>
                  <a:lnTo>
                    <a:pt x="3528642" y="1325578"/>
                  </a:lnTo>
                  <a:lnTo>
                    <a:pt x="3515930" y="1280890"/>
                  </a:lnTo>
                  <a:lnTo>
                    <a:pt x="3502102" y="1236685"/>
                  </a:lnTo>
                  <a:lnTo>
                    <a:pt x="3487173" y="1192977"/>
                  </a:lnTo>
                  <a:lnTo>
                    <a:pt x="3471160" y="1149784"/>
                  </a:lnTo>
                  <a:lnTo>
                    <a:pt x="3454078" y="1107122"/>
                  </a:lnTo>
                  <a:lnTo>
                    <a:pt x="3435945" y="1065006"/>
                  </a:lnTo>
                  <a:lnTo>
                    <a:pt x="3416776" y="1023454"/>
                  </a:lnTo>
                  <a:lnTo>
                    <a:pt x="3396587" y="982481"/>
                  </a:lnTo>
                  <a:lnTo>
                    <a:pt x="3375396" y="942104"/>
                  </a:lnTo>
                  <a:lnTo>
                    <a:pt x="3353218" y="902339"/>
                  </a:lnTo>
                  <a:lnTo>
                    <a:pt x="3330070" y="863203"/>
                  </a:lnTo>
                  <a:lnTo>
                    <a:pt x="3305967" y="824711"/>
                  </a:lnTo>
                  <a:lnTo>
                    <a:pt x="3280927" y="786880"/>
                  </a:lnTo>
                  <a:lnTo>
                    <a:pt x="3254965" y="749727"/>
                  </a:lnTo>
                  <a:lnTo>
                    <a:pt x="3228098" y="713267"/>
                  </a:lnTo>
                  <a:lnTo>
                    <a:pt x="3200341" y="677516"/>
                  </a:lnTo>
                  <a:lnTo>
                    <a:pt x="3171712" y="642492"/>
                  </a:lnTo>
                  <a:lnTo>
                    <a:pt x="3142227" y="608210"/>
                  </a:lnTo>
                  <a:lnTo>
                    <a:pt x="3111902" y="574687"/>
                  </a:lnTo>
                  <a:lnTo>
                    <a:pt x="3080752" y="541939"/>
                  </a:lnTo>
                  <a:lnTo>
                    <a:pt x="3048796" y="509983"/>
                  </a:lnTo>
                  <a:lnTo>
                    <a:pt x="3016048" y="478833"/>
                  </a:lnTo>
                  <a:lnTo>
                    <a:pt x="2982525" y="448508"/>
                  </a:lnTo>
                  <a:lnTo>
                    <a:pt x="2948243" y="419023"/>
                  </a:lnTo>
                  <a:lnTo>
                    <a:pt x="2913219" y="390394"/>
                  </a:lnTo>
                  <a:lnTo>
                    <a:pt x="2877468" y="362637"/>
                  </a:lnTo>
                  <a:lnTo>
                    <a:pt x="2841008" y="335770"/>
                  </a:lnTo>
                  <a:lnTo>
                    <a:pt x="2803855" y="309808"/>
                  </a:lnTo>
                  <a:lnTo>
                    <a:pt x="2766024" y="284768"/>
                  </a:lnTo>
                  <a:lnTo>
                    <a:pt x="2727532" y="260665"/>
                  </a:lnTo>
                  <a:lnTo>
                    <a:pt x="2688396" y="237517"/>
                  </a:lnTo>
                  <a:lnTo>
                    <a:pt x="2648631" y="215339"/>
                  </a:lnTo>
                  <a:lnTo>
                    <a:pt x="2608254" y="194148"/>
                  </a:lnTo>
                  <a:lnTo>
                    <a:pt x="2567281" y="173959"/>
                  </a:lnTo>
                  <a:lnTo>
                    <a:pt x="2525729" y="154790"/>
                  </a:lnTo>
                  <a:lnTo>
                    <a:pt x="2483613" y="136657"/>
                  </a:lnTo>
                  <a:lnTo>
                    <a:pt x="2440951" y="119575"/>
                  </a:lnTo>
                  <a:lnTo>
                    <a:pt x="2397758" y="103562"/>
                  </a:lnTo>
                  <a:lnTo>
                    <a:pt x="2354050" y="88633"/>
                  </a:lnTo>
                  <a:lnTo>
                    <a:pt x="2309845" y="74805"/>
                  </a:lnTo>
                  <a:lnTo>
                    <a:pt x="2265157" y="62093"/>
                  </a:lnTo>
                  <a:lnTo>
                    <a:pt x="2220004" y="50515"/>
                  </a:lnTo>
                  <a:lnTo>
                    <a:pt x="2174402" y="40087"/>
                  </a:lnTo>
                  <a:lnTo>
                    <a:pt x="2128367" y="30825"/>
                  </a:lnTo>
                  <a:lnTo>
                    <a:pt x="2081915" y="22744"/>
                  </a:lnTo>
                  <a:lnTo>
                    <a:pt x="2035063" y="15862"/>
                  </a:lnTo>
                  <a:lnTo>
                    <a:pt x="1987827" y="10195"/>
                  </a:lnTo>
                  <a:lnTo>
                    <a:pt x="1940223" y="5759"/>
                  </a:lnTo>
                  <a:lnTo>
                    <a:pt x="1892268" y="2570"/>
                  </a:lnTo>
                  <a:lnTo>
                    <a:pt x="1843977" y="645"/>
                  </a:lnTo>
                  <a:lnTo>
                    <a:pt x="1795368" y="0"/>
                  </a:lnTo>
                  <a:close/>
                </a:path>
              </a:pathLst>
            </a:custGeom>
            <a:solidFill>
              <a:srgbClr val="6FAC46"/>
            </a:solidFill>
          </p:spPr>
          <p:txBody>
            <a:bodyPr wrap="square" lIns="0" tIns="0" rIns="0" bIns="0" rtlCol="0"/>
            <a:lstStyle/>
            <a:p>
              <a:endParaRPr/>
            </a:p>
          </p:txBody>
        </p:sp>
      </p:grpSp>
      <p:sp>
        <p:nvSpPr>
          <p:cNvPr id="6" name="object 6"/>
          <p:cNvSpPr txBox="1"/>
          <p:nvPr/>
        </p:nvSpPr>
        <p:spPr>
          <a:xfrm>
            <a:off x="4260850" y="652624"/>
            <a:ext cx="11126419" cy="972061"/>
          </a:xfrm>
          <a:prstGeom prst="rect">
            <a:avLst/>
          </a:prstGeom>
          <a:solidFill>
            <a:srgbClr val="E8EAEB"/>
          </a:solidFill>
          <a:ln w="10054">
            <a:solidFill>
              <a:srgbClr val="D2DEEE"/>
            </a:solidFill>
          </a:ln>
        </p:spPr>
        <p:txBody>
          <a:bodyPr vert="horz" wrap="square" lIns="0" tIns="78740" rIns="0" bIns="0" rtlCol="0">
            <a:spAutoFit/>
          </a:bodyPr>
          <a:lstStyle/>
          <a:p>
            <a:pPr marL="140336" algn="ctr">
              <a:spcBef>
                <a:spcPts val="620"/>
              </a:spcBef>
              <a:buClr>
                <a:srgbClr val="000000"/>
              </a:buClr>
              <a:tabLst>
                <a:tab pos="377825" algn="l"/>
              </a:tabLst>
            </a:pPr>
            <a:r>
              <a:rPr lang="tr-TR" sz="2650" spc="-10" dirty="0">
                <a:solidFill>
                  <a:srgbClr val="004081"/>
                </a:solidFill>
                <a:latin typeface="Calibri"/>
                <a:cs typeface="Calibri"/>
              </a:rPr>
              <a:t>AFYONKARAHİSAR ÇAY  JEOTERMAL KAYNAKLI SERA TDİOSB</a:t>
            </a:r>
          </a:p>
          <a:p>
            <a:pPr marL="140336" algn="ctr">
              <a:lnSpc>
                <a:spcPct val="100000"/>
              </a:lnSpc>
              <a:spcBef>
                <a:spcPts val="620"/>
              </a:spcBef>
              <a:buClr>
                <a:srgbClr val="000000"/>
              </a:buClr>
              <a:tabLst>
                <a:tab pos="377825" algn="l"/>
              </a:tabLst>
            </a:pPr>
            <a:r>
              <a:rPr sz="2650" spc="-10" dirty="0" err="1">
                <a:solidFill>
                  <a:srgbClr val="004081"/>
                </a:solidFill>
                <a:latin typeface="Calibri"/>
                <a:cs typeface="Calibri"/>
              </a:rPr>
              <a:t>Ortaklık</a:t>
            </a:r>
            <a:r>
              <a:rPr sz="2650" spc="-10" dirty="0">
                <a:solidFill>
                  <a:srgbClr val="004081"/>
                </a:solidFill>
                <a:latin typeface="Calibri"/>
                <a:cs typeface="Calibri"/>
              </a:rPr>
              <a:t> </a:t>
            </a:r>
            <a:r>
              <a:rPr sz="2650" spc="-35" dirty="0" err="1">
                <a:solidFill>
                  <a:srgbClr val="004081"/>
                </a:solidFill>
                <a:latin typeface="Calibri"/>
                <a:cs typeface="Calibri"/>
              </a:rPr>
              <a:t>Yapısı</a:t>
            </a:r>
            <a:endParaRPr sz="2650" dirty="0">
              <a:latin typeface="Calibri"/>
              <a:cs typeface="Calibri"/>
            </a:endParaRPr>
          </a:p>
        </p:txBody>
      </p:sp>
      <p:sp>
        <p:nvSpPr>
          <p:cNvPr id="7" name="object 7"/>
          <p:cNvSpPr txBox="1"/>
          <p:nvPr/>
        </p:nvSpPr>
        <p:spPr>
          <a:xfrm>
            <a:off x="8497893" y="7341114"/>
            <a:ext cx="2967442" cy="2126736"/>
          </a:xfrm>
          <a:prstGeom prst="rect">
            <a:avLst/>
          </a:prstGeom>
        </p:spPr>
        <p:txBody>
          <a:bodyPr vert="horz" wrap="square" lIns="0" tIns="12065" rIns="0" bIns="0" rtlCol="0">
            <a:spAutoFit/>
          </a:bodyPr>
          <a:lstStyle/>
          <a:p>
            <a:pPr marR="5080" algn="ctr">
              <a:lnSpc>
                <a:spcPct val="125400"/>
              </a:lnSpc>
            </a:pPr>
            <a:r>
              <a:rPr lang="tr-TR" sz="2800" spc="-5" dirty="0">
                <a:solidFill>
                  <a:srgbClr val="FFFFFF"/>
                </a:solidFill>
                <a:latin typeface="Calibri"/>
                <a:cs typeface="Calibri"/>
              </a:rPr>
              <a:t>AFYONKARAHİSAR ÇAY</a:t>
            </a:r>
            <a:r>
              <a:rPr sz="2800" spc="-5" dirty="0">
                <a:solidFill>
                  <a:srgbClr val="FFFFFF"/>
                </a:solidFill>
                <a:latin typeface="Calibri"/>
                <a:cs typeface="Calibri"/>
              </a:rPr>
              <a:t> </a:t>
            </a:r>
            <a:r>
              <a:rPr sz="2800" dirty="0">
                <a:solidFill>
                  <a:srgbClr val="FFFFFF"/>
                </a:solidFill>
                <a:latin typeface="Calibri"/>
                <a:cs typeface="Calibri"/>
              </a:rPr>
              <a:t> </a:t>
            </a:r>
            <a:r>
              <a:rPr lang="tr-TR" sz="2800" dirty="0">
                <a:solidFill>
                  <a:srgbClr val="FFFFFF"/>
                </a:solidFill>
                <a:latin typeface="Calibri"/>
                <a:cs typeface="Calibri"/>
              </a:rPr>
              <a:t>JEOTERMAL KAYNAKLI SERA </a:t>
            </a:r>
            <a:r>
              <a:rPr sz="2800" dirty="0">
                <a:solidFill>
                  <a:srgbClr val="FFFFFF"/>
                </a:solidFill>
                <a:latin typeface="Calibri"/>
                <a:cs typeface="Calibri"/>
              </a:rPr>
              <a:t>TDİOSB</a:t>
            </a:r>
            <a:endParaRPr sz="2800" dirty="0">
              <a:latin typeface="Calibri"/>
              <a:cs typeface="Calibri"/>
            </a:endParaRPr>
          </a:p>
        </p:txBody>
      </p:sp>
      <p:grpSp>
        <p:nvGrpSpPr>
          <p:cNvPr id="13" name="object 13"/>
          <p:cNvGrpSpPr/>
          <p:nvPr/>
        </p:nvGrpSpPr>
        <p:grpSpPr>
          <a:xfrm>
            <a:off x="2736850" y="6632399"/>
            <a:ext cx="5396745" cy="1768650"/>
            <a:chOff x="2953255" y="5616993"/>
            <a:chExt cx="5396745" cy="1884113"/>
          </a:xfrm>
        </p:grpSpPr>
        <p:sp>
          <p:nvSpPr>
            <p:cNvPr id="14" name="object 14"/>
            <p:cNvSpPr/>
            <p:nvPr/>
          </p:nvSpPr>
          <p:spPr>
            <a:xfrm>
              <a:off x="5098165" y="6052822"/>
              <a:ext cx="3251835" cy="1448284"/>
            </a:xfrm>
            <a:custGeom>
              <a:avLst/>
              <a:gdLst/>
              <a:ahLst/>
              <a:cxnLst/>
              <a:rect l="l" t="t" r="r" b="b"/>
              <a:pathLst>
                <a:path w="3251834" h="1988184">
                  <a:moveTo>
                    <a:pt x="260790" y="0"/>
                  </a:moveTo>
                  <a:lnTo>
                    <a:pt x="0" y="555828"/>
                  </a:lnTo>
                  <a:lnTo>
                    <a:pt x="2657651" y="1802908"/>
                  </a:lnTo>
                  <a:lnTo>
                    <a:pt x="2570721" y="1988185"/>
                  </a:lnTo>
                  <a:lnTo>
                    <a:pt x="3251289" y="1742372"/>
                  </a:lnTo>
                  <a:lnTo>
                    <a:pt x="3005476" y="1061908"/>
                  </a:lnTo>
                  <a:lnTo>
                    <a:pt x="2918546" y="1247184"/>
                  </a:lnTo>
                  <a:lnTo>
                    <a:pt x="260790" y="0"/>
                  </a:lnTo>
                  <a:close/>
                </a:path>
              </a:pathLst>
            </a:custGeom>
            <a:solidFill>
              <a:srgbClr val="BAD2B0"/>
            </a:solidFill>
          </p:spPr>
          <p:txBody>
            <a:bodyPr wrap="square" lIns="0" tIns="0" rIns="0" bIns="0" rtlCol="0"/>
            <a:lstStyle/>
            <a:p>
              <a:endParaRPr/>
            </a:p>
          </p:txBody>
        </p:sp>
        <p:sp>
          <p:nvSpPr>
            <p:cNvPr id="15" name="object 15"/>
            <p:cNvSpPr/>
            <p:nvPr/>
          </p:nvSpPr>
          <p:spPr>
            <a:xfrm>
              <a:off x="2953255" y="5616993"/>
              <a:ext cx="2923502" cy="1315891"/>
            </a:xfrm>
            <a:custGeom>
              <a:avLst/>
              <a:gdLst/>
              <a:ahLst/>
              <a:cxnLst/>
              <a:rect l="l" t="t" r="r" b="b"/>
              <a:pathLst>
                <a:path w="2513965" h="2009775">
                  <a:moveTo>
                    <a:pt x="2312549" y="0"/>
                  </a:moveTo>
                  <a:lnTo>
                    <a:pt x="201091" y="0"/>
                  </a:lnTo>
                  <a:lnTo>
                    <a:pt x="154995" y="5307"/>
                  </a:lnTo>
                  <a:lnTo>
                    <a:pt x="112674" y="20425"/>
                  </a:lnTo>
                  <a:lnTo>
                    <a:pt x="75335" y="44149"/>
                  </a:lnTo>
                  <a:lnTo>
                    <a:pt x="44190" y="75272"/>
                  </a:lnTo>
                  <a:lnTo>
                    <a:pt x="20446" y="112590"/>
                  </a:lnTo>
                  <a:lnTo>
                    <a:pt x="5313" y="154896"/>
                  </a:lnTo>
                  <a:lnTo>
                    <a:pt x="0" y="200986"/>
                  </a:lnTo>
                  <a:lnTo>
                    <a:pt x="0" y="1808669"/>
                  </a:lnTo>
                  <a:lnTo>
                    <a:pt x="5313" y="1854759"/>
                  </a:lnTo>
                  <a:lnTo>
                    <a:pt x="20446" y="1897065"/>
                  </a:lnTo>
                  <a:lnTo>
                    <a:pt x="44190" y="1934383"/>
                  </a:lnTo>
                  <a:lnTo>
                    <a:pt x="75335" y="1965506"/>
                  </a:lnTo>
                  <a:lnTo>
                    <a:pt x="112674" y="1989230"/>
                  </a:lnTo>
                  <a:lnTo>
                    <a:pt x="154995" y="2004348"/>
                  </a:lnTo>
                  <a:lnTo>
                    <a:pt x="201091" y="2009655"/>
                  </a:lnTo>
                  <a:lnTo>
                    <a:pt x="2312549" y="2009655"/>
                  </a:lnTo>
                  <a:lnTo>
                    <a:pt x="2358645" y="2004348"/>
                  </a:lnTo>
                  <a:lnTo>
                    <a:pt x="2400966" y="1989230"/>
                  </a:lnTo>
                  <a:lnTo>
                    <a:pt x="2438304" y="1965506"/>
                  </a:lnTo>
                  <a:lnTo>
                    <a:pt x="2469450" y="1934383"/>
                  </a:lnTo>
                  <a:lnTo>
                    <a:pt x="2493194" y="1897065"/>
                  </a:lnTo>
                  <a:lnTo>
                    <a:pt x="2508327" y="1854759"/>
                  </a:lnTo>
                  <a:lnTo>
                    <a:pt x="2513640" y="1808669"/>
                  </a:lnTo>
                  <a:lnTo>
                    <a:pt x="2513640" y="200986"/>
                  </a:lnTo>
                  <a:lnTo>
                    <a:pt x="2508327" y="154896"/>
                  </a:lnTo>
                  <a:lnTo>
                    <a:pt x="2493194" y="112590"/>
                  </a:lnTo>
                  <a:lnTo>
                    <a:pt x="2469450" y="75272"/>
                  </a:lnTo>
                  <a:lnTo>
                    <a:pt x="2438304" y="44149"/>
                  </a:lnTo>
                  <a:lnTo>
                    <a:pt x="2400966" y="20425"/>
                  </a:lnTo>
                  <a:lnTo>
                    <a:pt x="2358645" y="5307"/>
                  </a:lnTo>
                  <a:lnTo>
                    <a:pt x="2312549" y="0"/>
                  </a:lnTo>
                  <a:close/>
                </a:path>
              </a:pathLst>
            </a:custGeom>
            <a:solidFill>
              <a:srgbClr val="6FAC46"/>
            </a:solidFill>
          </p:spPr>
          <p:txBody>
            <a:bodyPr wrap="square" lIns="0" tIns="0" rIns="0" bIns="0" rtlCol="0"/>
            <a:lstStyle/>
            <a:p>
              <a:endParaRPr dirty="0"/>
            </a:p>
          </p:txBody>
        </p:sp>
      </p:grpSp>
      <p:sp>
        <p:nvSpPr>
          <p:cNvPr id="17" name="object 17"/>
          <p:cNvSpPr txBox="1"/>
          <p:nvPr/>
        </p:nvSpPr>
        <p:spPr>
          <a:xfrm>
            <a:off x="3500674" y="5244767"/>
            <a:ext cx="2277745" cy="971163"/>
          </a:xfrm>
          <a:prstGeom prst="rect">
            <a:avLst/>
          </a:prstGeom>
        </p:spPr>
        <p:txBody>
          <a:bodyPr vert="horz" wrap="square" lIns="0" tIns="72390" rIns="0" bIns="0" rtlCol="0">
            <a:spAutoFit/>
          </a:bodyPr>
          <a:lstStyle/>
          <a:p>
            <a:pPr marL="12700" marR="5080" indent="1270" algn="ctr">
              <a:lnSpc>
                <a:spcPts val="3740"/>
              </a:lnSpc>
              <a:spcBef>
                <a:spcPts val="570"/>
              </a:spcBef>
            </a:pPr>
            <a:r>
              <a:rPr lang="tr-TR" sz="2000" spc="-5" dirty="0">
                <a:solidFill>
                  <a:srgbClr val="FFFFFF"/>
                </a:solidFill>
                <a:latin typeface="Calibri"/>
                <a:cs typeface="Calibri"/>
              </a:rPr>
              <a:t>Afyonkarahisar Ticaret Borsası</a:t>
            </a:r>
            <a:endParaRPr sz="2000" dirty="0">
              <a:latin typeface="Calibri"/>
              <a:cs typeface="Calibri"/>
            </a:endParaRPr>
          </a:p>
        </p:txBody>
      </p:sp>
      <p:grpSp>
        <p:nvGrpSpPr>
          <p:cNvPr id="18" name="object 18"/>
          <p:cNvGrpSpPr/>
          <p:nvPr/>
        </p:nvGrpSpPr>
        <p:grpSpPr>
          <a:xfrm>
            <a:off x="4117020" y="3723005"/>
            <a:ext cx="4090833" cy="3607848"/>
            <a:chOff x="5743669" y="2964049"/>
            <a:chExt cx="3303007" cy="3607848"/>
          </a:xfrm>
        </p:grpSpPr>
        <p:sp>
          <p:nvSpPr>
            <p:cNvPr id="19" name="object 19"/>
            <p:cNvSpPr/>
            <p:nvPr/>
          </p:nvSpPr>
          <p:spPr>
            <a:xfrm>
              <a:off x="6424761" y="3868702"/>
              <a:ext cx="2621915" cy="2703195"/>
            </a:xfrm>
            <a:custGeom>
              <a:avLst/>
              <a:gdLst/>
              <a:ahLst/>
              <a:cxnLst/>
              <a:rect l="l" t="t" r="r" b="b"/>
              <a:pathLst>
                <a:path w="2621915" h="2703195">
                  <a:moveTo>
                    <a:pt x="443552" y="0"/>
                  </a:moveTo>
                  <a:lnTo>
                    <a:pt x="0" y="424595"/>
                  </a:lnTo>
                  <a:lnTo>
                    <a:pt x="2029974" y="2545480"/>
                  </a:lnTo>
                  <a:lnTo>
                    <a:pt x="1882088" y="2686977"/>
                  </a:lnTo>
                  <a:lnTo>
                    <a:pt x="2605493" y="2702792"/>
                  </a:lnTo>
                  <a:lnTo>
                    <a:pt x="2621308" y="1979492"/>
                  </a:lnTo>
                  <a:lnTo>
                    <a:pt x="2473527" y="2120989"/>
                  </a:lnTo>
                  <a:lnTo>
                    <a:pt x="443552" y="0"/>
                  </a:lnTo>
                  <a:close/>
                </a:path>
              </a:pathLst>
            </a:custGeom>
            <a:solidFill>
              <a:srgbClr val="BAD2B0"/>
            </a:solidFill>
          </p:spPr>
          <p:txBody>
            <a:bodyPr wrap="square" lIns="0" tIns="0" rIns="0" bIns="0" rtlCol="0"/>
            <a:lstStyle/>
            <a:p>
              <a:endParaRPr/>
            </a:p>
          </p:txBody>
        </p:sp>
        <p:sp>
          <p:nvSpPr>
            <p:cNvPr id="20" name="object 20"/>
            <p:cNvSpPr/>
            <p:nvPr/>
          </p:nvSpPr>
          <p:spPr>
            <a:xfrm>
              <a:off x="5743669" y="3006727"/>
              <a:ext cx="2513965" cy="2011045"/>
            </a:xfrm>
            <a:custGeom>
              <a:avLst/>
              <a:gdLst/>
              <a:ahLst/>
              <a:cxnLst/>
              <a:rect l="l" t="t" r="r" b="b"/>
              <a:pathLst>
                <a:path w="2513965" h="2011045">
                  <a:moveTo>
                    <a:pt x="2312549" y="0"/>
                  </a:moveTo>
                  <a:lnTo>
                    <a:pt x="201091" y="0"/>
                  </a:lnTo>
                  <a:lnTo>
                    <a:pt x="154995" y="5313"/>
                  </a:lnTo>
                  <a:lnTo>
                    <a:pt x="112674" y="20446"/>
                  </a:lnTo>
                  <a:lnTo>
                    <a:pt x="75335" y="44190"/>
                  </a:lnTo>
                  <a:lnTo>
                    <a:pt x="44190" y="75335"/>
                  </a:lnTo>
                  <a:lnTo>
                    <a:pt x="20446" y="112674"/>
                  </a:lnTo>
                  <a:lnTo>
                    <a:pt x="5313" y="154995"/>
                  </a:lnTo>
                  <a:lnTo>
                    <a:pt x="0" y="201091"/>
                  </a:lnTo>
                  <a:lnTo>
                    <a:pt x="0" y="1809821"/>
                  </a:lnTo>
                  <a:lnTo>
                    <a:pt x="5313" y="1855917"/>
                  </a:lnTo>
                  <a:lnTo>
                    <a:pt x="20446" y="1898238"/>
                  </a:lnTo>
                  <a:lnTo>
                    <a:pt x="44190" y="1935576"/>
                  </a:lnTo>
                  <a:lnTo>
                    <a:pt x="75335" y="1966722"/>
                  </a:lnTo>
                  <a:lnTo>
                    <a:pt x="112674" y="1990466"/>
                  </a:lnTo>
                  <a:lnTo>
                    <a:pt x="154995" y="2005599"/>
                  </a:lnTo>
                  <a:lnTo>
                    <a:pt x="201091" y="2010912"/>
                  </a:lnTo>
                  <a:lnTo>
                    <a:pt x="2312549" y="2010912"/>
                  </a:lnTo>
                  <a:lnTo>
                    <a:pt x="2358645" y="2005599"/>
                  </a:lnTo>
                  <a:lnTo>
                    <a:pt x="2400966" y="1990466"/>
                  </a:lnTo>
                  <a:lnTo>
                    <a:pt x="2438304" y="1966722"/>
                  </a:lnTo>
                  <a:lnTo>
                    <a:pt x="2469450" y="1935576"/>
                  </a:lnTo>
                  <a:lnTo>
                    <a:pt x="2493194" y="1898238"/>
                  </a:lnTo>
                  <a:lnTo>
                    <a:pt x="2508327" y="1855917"/>
                  </a:lnTo>
                  <a:lnTo>
                    <a:pt x="2513640" y="1809821"/>
                  </a:lnTo>
                  <a:lnTo>
                    <a:pt x="2513640" y="201091"/>
                  </a:lnTo>
                  <a:lnTo>
                    <a:pt x="2508327" y="154995"/>
                  </a:lnTo>
                  <a:lnTo>
                    <a:pt x="2493194" y="112674"/>
                  </a:lnTo>
                  <a:lnTo>
                    <a:pt x="2469450" y="75335"/>
                  </a:lnTo>
                  <a:lnTo>
                    <a:pt x="2438304" y="44190"/>
                  </a:lnTo>
                  <a:lnTo>
                    <a:pt x="2400966" y="20446"/>
                  </a:lnTo>
                  <a:lnTo>
                    <a:pt x="2358645" y="5313"/>
                  </a:lnTo>
                  <a:lnTo>
                    <a:pt x="2312549" y="0"/>
                  </a:lnTo>
                  <a:close/>
                </a:path>
              </a:pathLst>
            </a:custGeom>
            <a:solidFill>
              <a:srgbClr val="6FAC46"/>
            </a:solidFill>
          </p:spPr>
          <p:txBody>
            <a:bodyPr wrap="square" lIns="0" tIns="0" rIns="0" bIns="0" rtlCol="0"/>
            <a:lstStyle/>
            <a:p>
              <a:endParaRPr/>
            </a:p>
          </p:txBody>
        </p:sp>
        <p:sp>
          <p:nvSpPr>
            <p:cNvPr id="21" name="object 21"/>
            <p:cNvSpPr/>
            <p:nvPr/>
          </p:nvSpPr>
          <p:spPr>
            <a:xfrm>
              <a:off x="5743669" y="2964049"/>
              <a:ext cx="2513965" cy="2011045"/>
            </a:xfrm>
            <a:custGeom>
              <a:avLst/>
              <a:gdLst/>
              <a:ahLst/>
              <a:cxnLst/>
              <a:rect l="l" t="t" r="r" b="b"/>
              <a:pathLst>
                <a:path w="2513965" h="2011045">
                  <a:moveTo>
                    <a:pt x="0" y="201091"/>
                  </a:moveTo>
                  <a:lnTo>
                    <a:pt x="5313" y="154995"/>
                  </a:lnTo>
                  <a:lnTo>
                    <a:pt x="20446" y="112674"/>
                  </a:lnTo>
                  <a:lnTo>
                    <a:pt x="44190" y="75335"/>
                  </a:lnTo>
                  <a:lnTo>
                    <a:pt x="75335" y="44190"/>
                  </a:lnTo>
                  <a:lnTo>
                    <a:pt x="112674" y="20446"/>
                  </a:lnTo>
                  <a:lnTo>
                    <a:pt x="154995" y="5313"/>
                  </a:lnTo>
                  <a:lnTo>
                    <a:pt x="201091" y="0"/>
                  </a:lnTo>
                  <a:lnTo>
                    <a:pt x="2312549" y="0"/>
                  </a:lnTo>
                  <a:lnTo>
                    <a:pt x="2358645" y="5313"/>
                  </a:lnTo>
                  <a:lnTo>
                    <a:pt x="2400966" y="20446"/>
                  </a:lnTo>
                  <a:lnTo>
                    <a:pt x="2438304" y="44190"/>
                  </a:lnTo>
                  <a:lnTo>
                    <a:pt x="2469450" y="75335"/>
                  </a:lnTo>
                  <a:lnTo>
                    <a:pt x="2493194" y="112674"/>
                  </a:lnTo>
                  <a:lnTo>
                    <a:pt x="2508327" y="154995"/>
                  </a:lnTo>
                  <a:lnTo>
                    <a:pt x="2513640" y="201091"/>
                  </a:lnTo>
                  <a:lnTo>
                    <a:pt x="2513640" y="1809821"/>
                  </a:lnTo>
                  <a:lnTo>
                    <a:pt x="2508327" y="1855917"/>
                  </a:lnTo>
                  <a:lnTo>
                    <a:pt x="2493194" y="1898238"/>
                  </a:lnTo>
                  <a:lnTo>
                    <a:pt x="2469450" y="1935576"/>
                  </a:lnTo>
                  <a:lnTo>
                    <a:pt x="2438304" y="1966722"/>
                  </a:lnTo>
                  <a:lnTo>
                    <a:pt x="2400966" y="1990466"/>
                  </a:lnTo>
                  <a:lnTo>
                    <a:pt x="2358645" y="2005599"/>
                  </a:lnTo>
                  <a:lnTo>
                    <a:pt x="2312549" y="2010912"/>
                  </a:lnTo>
                  <a:lnTo>
                    <a:pt x="201091" y="2010912"/>
                  </a:lnTo>
                  <a:lnTo>
                    <a:pt x="154995" y="2005599"/>
                  </a:lnTo>
                  <a:lnTo>
                    <a:pt x="112674" y="1990466"/>
                  </a:lnTo>
                  <a:lnTo>
                    <a:pt x="75335" y="1966722"/>
                  </a:lnTo>
                  <a:lnTo>
                    <a:pt x="44190" y="1935576"/>
                  </a:lnTo>
                  <a:lnTo>
                    <a:pt x="20446" y="1898238"/>
                  </a:lnTo>
                  <a:lnTo>
                    <a:pt x="5313" y="1855917"/>
                  </a:lnTo>
                  <a:lnTo>
                    <a:pt x="0" y="1809821"/>
                  </a:lnTo>
                  <a:lnTo>
                    <a:pt x="0" y="201091"/>
                  </a:lnTo>
                  <a:close/>
                </a:path>
              </a:pathLst>
            </a:custGeom>
            <a:ln w="10054">
              <a:solidFill>
                <a:srgbClr val="FFFFFF"/>
              </a:solidFill>
            </a:ln>
          </p:spPr>
          <p:txBody>
            <a:bodyPr wrap="square" lIns="0" tIns="0" rIns="0" bIns="0" rtlCol="0"/>
            <a:lstStyle/>
            <a:p>
              <a:endParaRPr/>
            </a:p>
          </p:txBody>
        </p:sp>
      </p:grpSp>
      <p:sp>
        <p:nvSpPr>
          <p:cNvPr id="22" name="object 22"/>
          <p:cNvSpPr txBox="1"/>
          <p:nvPr/>
        </p:nvSpPr>
        <p:spPr>
          <a:xfrm>
            <a:off x="4184649" y="4059798"/>
            <a:ext cx="2809555" cy="971163"/>
          </a:xfrm>
          <a:prstGeom prst="rect">
            <a:avLst/>
          </a:prstGeom>
        </p:spPr>
        <p:txBody>
          <a:bodyPr vert="horz" wrap="square" lIns="0" tIns="72390" rIns="0" bIns="0" rtlCol="0">
            <a:spAutoFit/>
          </a:bodyPr>
          <a:lstStyle/>
          <a:p>
            <a:pPr marL="15875" marR="5080" indent="-3810" algn="ctr">
              <a:lnSpc>
                <a:spcPts val="3740"/>
              </a:lnSpc>
              <a:spcBef>
                <a:spcPts val="570"/>
              </a:spcBef>
            </a:pPr>
            <a:r>
              <a:rPr lang="tr-TR" sz="2000" spc="5" dirty="0">
                <a:solidFill>
                  <a:srgbClr val="FFFFFF"/>
                </a:solidFill>
                <a:latin typeface="Calibri"/>
                <a:cs typeface="Calibri"/>
              </a:rPr>
              <a:t>Afyonkarahisar Ticaret ve Sanayi Odası</a:t>
            </a:r>
            <a:endParaRPr sz="2000" dirty="0">
              <a:latin typeface="Calibri"/>
              <a:cs typeface="Calibri"/>
            </a:endParaRPr>
          </a:p>
        </p:txBody>
      </p:sp>
      <p:grpSp>
        <p:nvGrpSpPr>
          <p:cNvPr id="23" name="object 23"/>
          <p:cNvGrpSpPr/>
          <p:nvPr/>
        </p:nvGrpSpPr>
        <p:grpSpPr>
          <a:xfrm>
            <a:off x="8006526" y="2736045"/>
            <a:ext cx="2994109" cy="3734435"/>
            <a:chOff x="8591571" y="2736045"/>
            <a:chExt cx="2522855" cy="3734435"/>
          </a:xfrm>
        </p:grpSpPr>
        <p:sp>
          <p:nvSpPr>
            <p:cNvPr id="24" name="object 24"/>
            <p:cNvSpPr/>
            <p:nvPr/>
          </p:nvSpPr>
          <p:spPr>
            <a:xfrm>
              <a:off x="9423639" y="3696308"/>
              <a:ext cx="1023619" cy="2774315"/>
            </a:xfrm>
            <a:custGeom>
              <a:avLst/>
              <a:gdLst/>
              <a:ahLst/>
              <a:cxnLst/>
              <a:rect l="l" t="t" r="r" b="b"/>
              <a:pathLst>
                <a:path w="1023620" h="2774315">
                  <a:moveTo>
                    <a:pt x="818399" y="0"/>
                  </a:moveTo>
                  <a:lnTo>
                    <a:pt x="204652" y="0"/>
                  </a:lnTo>
                  <a:lnTo>
                    <a:pt x="204652" y="2262276"/>
                  </a:lnTo>
                  <a:lnTo>
                    <a:pt x="0" y="2262276"/>
                  </a:lnTo>
                  <a:lnTo>
                    <a:pt x="511525" y="2773802"/>
                  </a:lnTo>
                  <a:lnTo>
                    <a:pt x="1023051" y="2262276"/>
                  </a:lnTo>
                  <a:lnTo>
                    <a:pt x="818399" y="2262276"/>
                  </a:lnTo>
                  <a:lnTo>
                    <a:pt x="818399" y="0"/>
                  </a:lnTo>
                  <a:close/>
                </a:path>
              </a:pathLst>
            </a:custGeom>
            <a:solidFill>
              <a:srgbClr val="BAD2B0"/>
            </a:solidFill>
          </p:spPr>
          <p:txBody>
            <a:bodyPr wrap="square" lIns="0" tIns="0" rIns="0" bIns="0" rtlCol="0"/>
            <a:lstStyle/>
            <a:p>
              <a:endParaRPr/>
            </a:p>
          </p:txBody>
        </p:sp>
        <p:sp>
          <p:nvSpPr>
            <p:cNvPr id="25" name="object 25"/>
            <p:cNvSpPr/>
            <p:nvPr/>
          </p:nvSpPr>
          <p:spPr>
            <a:xfrm>
              <a:off x="8596651" y="2741125"/>
              <a:ext cx="2512695" cy="2009775"/>
            </a:xfrm>
            <a:custGeom>
              <a:avLst/>
              <a:gdLst/>
              <a:ahLst/>
              <a:cxnLst/>
              <a:rect l="l" t="t" r="r" b="b"/>
              <a:pathLst>
                <a:path w="2512695" h="2009775">
                  <a:moveTo>
                    <a:pt x="2311397" y="0"/>
                  </a:moveTo>
                  <a:lnTo>
                    <a:pt x="200986" y="0"/>
                  </a:lnTo>
                  <a:lnTo>
                    <a:pt x="154896" y="5307"/>
                  </a:lnTo>
                  <a:lnTo>
                    <a:pt x="112590" y="20425"/>
                  </a:lnTo>
                  <a:lnTo>
                    <a:pt x="75272" y="44149"/>
                  </a:lnTo>
                  <a:lnTo>
                    <a:pt x="44149" y="75272"/>
                  </a:lnTo>
                  <a:lnTo>
                    <a:pt x="20425" y="112590"/>
                  </a:lnTo>
                  <a:lnTo>
                    <a:pt x="5307" y="154896"/>
                  </a:lnTo>
                  <a:lnTo>
                    <a:pt x="0" y="200986"/>
                  </a:lnTo>
                  <a:lnTo>
                    <a:pt x="0" y="1808669"/>
                  </a:lnTo>
                  <a:lnTo>
                    <a:pt x="5307" y="1854759"/>
                  </a:lnTo>
                  <a:lnTo>
                    <a:pt x="20425" y="1897065"/>
                  </a:lnTo>
                  <a:lnTo>
                    <a:pt x="44149" y="1934383"/>
                  </a:lnTo>
                  <a:lnTo>
                    <a:pt x="75272" y="1965506"/>
                  </a:lnTo>
                  <a:lnTo>
                    <a:pt x="112590" y="1989230"/>
                  </a:lnTo>
                  <a:lnTo>
                    <a:pt x="154896" y="2004348"/>
                  </a:lnTo>
                  <a:lnTo>
                    <a:pt x="200986" y="2009655"/>
                  </a:lnTo>
                  <a:lnTo>
                    <a:pt x="2311397" y="2009655"/>
                  </a:lnTo>
                  <a:lnTo>
                    <a:pt x="2357487" y="2004348"/>
                  </a:lnTo>
                  <a:lnTo>
                    <a:pt x="2399793" y="1989230"/>
                  </a:lnTo>
                  <a:lnTo>
                    <a:pt x="2437111" y="1965506"/>
                  </a:lnTo>
                  <a:lnTo>
                    <a:pt x="2468235" y="1934383"/>
                  </a:lnTo>
                  <a:lnTo>
                    <a:pt x="2491958" y="1897065"/>
                  </a:lnTo>
                  <a:lnTo>
                    <a:pt x="2507076" y="1854759"/>
                  </a:lnTo>
                  <a:lnTo>
                    <a:pt x="2512384" y="1808669"/>
                  </a:lnTo>
                  <a:lnTo>
                    <a:pt x="2512384" y="200986"/>
                  </a:lnTo>
                  <a:lnTo>
                    <a:pt x="2507076" y="154896"/>
                  </a:lnTo>
                  <a:lnTo>
                    <a:pt x="2491958" y="112590"/>
                  </a:lnTo>
                  <a:lnTo>
                    <a:pt x="2468235" y="75272"/>
                  </a:lnTo>
                  <a:lnTo>
                    <a:pt x="2437111" y="44149"/>
                  </a:lnTo>
                  <a:lnTo>
                    <a:pt x="2399793" y="20425"/>
                  </a:lnTo>
                  <a:lnTo>
                    <a:pt x="2357487" y="5307"/>
                  </a:lnTo>
                  <a:lnTo>
                    <a:pt x="2311397" y="0"/>
                  </a:lnTo>
                  <a:close/>
                </a:path>
              </a:pathLst>
            </a:custGeom>
            <a:solidFill>
              <a:srgbClr val="6FAC46"/>
            </a:solidFill>
          </p:spPr>
          <p:txBody>
            <a:bodyPr wrap="square" lIns="0" tIns="0" rIns="0" bIns="0" rtlCol="0"/>
            <a:lstStyle/>
            <a:p>
              <a:endParaRPr/>
            </a:p>
          </p:txBody>
        </p:sp>
        <p:sp>
          <p:nvSpPr>
            <p:cNvPr id="26" name="object 26"/>
            <p:cNvSpPr/>
            <p:nvPr/>
          </p:nvSpPr>
          <p:spPr>
            <a:xfrm>
              <a:off x="8596651" y="2741125"/>
              <a:ext cx="2512695" cy="2009775"/>
            </a:xfrm>
            <a:custGeom>
              <a:avLst/>
              <a:gdLst/>
              <a:ahLst/>
              <a:cxnLst/>
              <a:rect l="l" t="t" r="r" b="b"/>
              <a:pathLst>
                <a:path w="2512695" h="2009775">
                  <a:moveTo>
                    <a:pt x="0" y="200986"/>
                  </a:moveTo>
                  <a:lnTo>
                    <a:pt x="5307" y="154896"/>
                  </a:lnTo>
                  <a:lnTo>
                    <a:pt x="20425" y="112590"/>
                  </a:lnTo>
                  <a:lnTo>
                    <a:pt x="44149" y="75272"/>
                  </a:lnTo>
                  <a:lnTo>
                    <a:pt x="75272" y="44149"/>
                  </a:lnTo>
                  <a:lnTo>
                    <a:pt x="112590" y="20425"/>
                  </a:lnTo>
                  <a:lnTo>
                    <a:pt x="154896" y="5307"/>
                  </a:lnTo>
                  <a:lnTo>
                    <a:pt x="200986" y="0"/>
                  </a:lnTo>
                  <a:lnTo>
                    <a:pt x="2311397" y="0"/>
                  </a:lnTo>
                  <a:lnTo>
                    <a:pt x="2357487" y="5307"/>
                  </a:lnTo>
                  <a:lnTo>
                    <a:pt x="2399793" y="20425"/>
                  </a:lnTo>
                  <a:lnTo>
                    <a:pt x="2437111" y="44149"/>
                  </a:lnTo>
                  <a:lnTo>
                    <a:pt x="2468235" y="75272"/>
                  </a:lnTo>
                  <a:lnTo>
                    <a:pt x="2491958" y="112590"/>
                  </a:lnTo>
                  <a:lnTo>
                    <a:pt x="2507076" y="154896"/>
                  </a:lnTo>
                  <a:lnTo>
                    <a:pt x="2512384" y="200986"/>
                  </a:lnTo>
                  <a:lnTo>
                    <a:pt x="2512384" y="1808669"/>
                  </a:lnTo>
                  <a:lnTo>
                    <a:pt x="2507076" y="1854759"/>
                  </a:lnTo>
                  <a:lnTo>
                    <a:pt x="2491958" y="1897065"/>
                  </a:lnTo>
                  <a:lnTo>
                    <a:pt x="2468235" y="1934383"/>
                  </a:lnTo>
                  <a:lnTo>
                    <a:pt x="2437111" y="1965506"/>
                  </a:lnTo>
                  <a:lnTo>
                    <a:pt x="2399793" y="1989230"/>
                  </a:lnTo>
                  <a:lnTo>
                    <a:pt x="2357487" y="2004348"/>
                  </a:lnTo>
                  <a:lnTo>
                    <a:pt x="2311397" y="2009655"/>
                  </a:lnTo>
                  <a:lnTo>
                    <a:pt x="200986" y="2009655"/>
                  </a:lnTo>
                  <a:lnTo>
                    <a:pt x="154896" y="2004348"/>
                  </a:lnTo>
                  <a:lnTo>
                    <a:pt x="112590" y="1989230"/>
                  </a:lnTo>
                  <a:lnTo>
                    <a:pt x="75272" y="1965506"/>
                  </a:lnTo>
                  <a:lnTo>
                    <a:pt x="44149" y="1934383"/>
                  </a:lnTo>
                  <a:lnTo>
                    <a:pt x="20425" y="1897065"/>
                  </a:lnTo>
                  <a:lnTo>
                    <a:pt x="5307" y="1854759"/>
                  </a:lnTo>
                  <a:lnTo>
                    <a:pt x="0" y="1808669"/>
                  </a:lnTo>
                  <a:lnTo>
                    <a:pt x="0" y="200986"/>
                  </a:lnTo>
                  <a:close/>
                </a:path>
              </a:pathLst>
            </a:custGeom>
            <a:ln w="10054">
              <a:solidFill>
                <a:srgbClr val="FFFFFF"/>
              </a:solidFill>
            </a:ln>
          </p:spPr>
          <p:txBody>
            <a:bodyPr wrap="square" lIns="0" tIns="0" rIns="0" bIns="0" rtlCol="0"/>
            <a:lstStyle/>
            <a:p>
              <a:endParaRPr/>
            </a:p>
          </p:txBody>
        </p:sp>
      </p:grpSp>
      <p:sp>
        <p:nvSpPr>
          <p:cNvPr id="27" name="object 27"/>
          <p:cNvSpPr txBox="1"/>
          <p:nvPr/>
        </p:nvSpPr>
        <p:spPr>
          <a:xfrm>
            <a:off x="7975950" y="3091898"/>
            <a:ext cx="2988080" cy="969881"/>
          </a:xfrm>
          <a:prstGeom prst="rect">
            <a:avLst/>
          </a:prstGeom>
        </p:spPr>
        <p:txBody>
          <a:bodyPr vert="horz" wrap="square" lIns="0" tIns="13970" rIns="0" bIns="0" rtlCol="0">
            <a:spAutoFit/>
          </a:bodyPr>
          <a:lstStyle/>
          <a:p>
            <a:pPr algn="ctr">
              <a:lnSpc>
                <a:spcPts val="3940"/>
              </a:lnSpc>
              <a:spcBef>
                <a:spcPts val="110"/>
              </a:spcBef>
            </a:pPr>
            <a:r>
              <a:rPr lang="tr-TR" sz="2000" spc="-5" dirty="0">
                <a:solidFill>
                  <a:srgbClr val="FFFFFF"/>
                </a:solidFill>
                <a:latin typeface="Calibri"/>
                <a:cs typeface="Calibri"/>
              </a:rPr>
              <a:t>Afyonkarahisar Valiliği </a:t>
            </a:r>
          </a:p>
          <a:p>
            <a:pPr algn="ctr">
              <a:lnSpc>
                <a:spcPts val="3940"/>
              </a:lnSpc>
              <a:spcBef>
                <a:spcPts val="110"/>
              </a:spcBef>
            </a:pPr>
            <a:r>
              <a:rPr lang="tr-TR" sz="2000" spc="-5" dirty="0">
                <a:solidFill>
                  <a:srgbClr val="FFFFFF"/>
                </a:solidFill>
                <a:latin typeface="Calibri"/>
                <a:cs typeface="Calibri"/>
              </a:rPr>
              <a:t>(İl Özel İdaresi</a:t>
            </a:r>
            <a:endParaRPr sz="2000" dirty="0">
              <a:latin typeface="Calibri"/>
              <a:cs typeface="Calibri"/>
            </a:endParaRPr>
          </a:p>
        </p:txBody>
      </p:sp>
      <p:grpSp>
        <p:nvGrpSpPr>
          <p:cNvPr id="28" name="object 28"/>
          <p:cNvGrpSpPr/>
          <p:nvPr/>
        </p:nvGrpSpPr>
        <p:grpSpPr>
          <a:xfrm>
            <a:off x="11203690" y="3116395"/>
            <a:ext cx="2966720" cy="3617595"/>
            <a:chOff x="11000635" y="3111834"/>
            <a:chExt cx="2966720" cy="3617595"/>
          </a:xfrm>
        </p:grpSpPr>
        <p:sp>
          <p:nvSpPr>
            <p:cNvPr id="29" name="object 29"/>
            <p:cNvSpPr/>
            <p:nvPr/>
          </p:nvSpPr>
          <p:spPr>
            <a:xfrm>
              <a:off x="11000635" y="3744801"/>
              <a:ext cx="2371725" cy="2985135"/>
            </a:xfrm>
            <a:custGeom>
              <a:avLst/>
              <a:gdLst/>
              <a:ahLst/>
              <a:cxnLst/>
              <a:rect l="l" t="t" r="r" b="b"/>
              <a:pathLst>
                <a:path w="2371725" h="2985134">
                  <a:moveTo>
                    <a:pt x="1871719" y="0"/>
                  </a:moveTo>
                  <a:lnTo>
                    <a:pt x="166528" y="2389844"/>
                  </a:lnTo>
                  <a:lnTo>
                    <a:pt x="0" y="2270969"/>
                  </a:lnTo>
                  <a:lnTo>
                    <a:pt x="119293" y="2984634"/>
                  </a:lnTo>
                  <a:lnTo>
                    <a:pt x="832957" y="2865341"/>
                  </a:lnTo>
                  <a:lnTo>
                    <a:pt x="666324" y="2746466"/>
                  </a:lnTo>
                  <a:lnTo>
                    <a:pt x="2371515" y="356622"/>
                  </a:lnTo>
                  <a:lnTo>
                    <a:pt x="1871719" y="0"/>
                  </a:lnTo>
                  <a:close/>
                </a:path>
              </a:pathLst>
            </a:custGeom>
            <a:solidFill>
              <a:srgbClr val="BAD2B0"/>
            </a:solidFill>
          </p:spPr>
          <p:txBody>
            <a:bodyPr wrap="square" lIns="0" tIns="0" rIns="0" bIns="0" rtlCol="0"/>
            <a:lstStyle/>
            <a:p>
              <a:endParaRPr/>
            </a:p>
          </p:txBody>
        </p:sp>
        <p:sp>
          <p:nvSpPr>
            <p:cNvPr id="30" name="object 30"/>
            <p:cNvSpPr/>
            <p:nvPr/>
          </p:nvSpPr>
          <p:spPr>
            <a:xfrm>
              <a:off x="11448377" y="3116914"/>
              <a:ext cx="2513965" cy="2009775"/>
            </a:xfrm>
            <a:custGeom>
              <a:avLst/>
              <a:gdLst/>
              <a:ahLst/>
              <a:cxnLst/>
              <a:rect l="l" t="t" r="r" b="b"/>
              <a:pathLst>
                <a:path w="2513965" h="2009775">
                  <a:moveTo>
                    <a:pt x="2312549" y="0"/>
                  </a:moveTo>
                  <a:lnTo>
                    <a:pt x="201091" y="0"/>
                  </a:lnTo>
                  <a:lnTo>
                    <a:pt x="154995" y="5307"/>
                  </a:lnTo>
                  <a:lnTo>
                    <a:pt x="112674" y="20425"/>
                  </a:lnTo>
                  <a:lnTo>
                    <a:pt x="75335" y="44149"/>
                  </a:lnTo>
                  <a:lnTo>
                    <a:pt x="44190" y="75272"/>
                  </a:lnTo>
                  <a:lnTo>
                    <a:pt x="20446" y="112590"/>
                  </a:lnTo>
                  <a:lnTo>
                    <a:pt x="5313" y="154896"/>
                  </a:lnTo>
                  <a:lnTo>
                    <a:pt x="0" y="200986"/>
                  </a:lnTo>
                  <a:lnTo>
                    <a:pt x="0" y="1808669"/>
                  </a:lnTo>
                  <a:lnTo>
                    <a:pt x="5313" y="1854759"/>
                  </a:lnTo>
                  <a:lnTo>
                    <a:pt x="20446" y="1897065"/>
                  </a:lnTo>
                  <a:lnTo>
                    <a:pt x="44190" y="1934383"/>
                  </a:lnTo>
                  <a:lnTo>
                    <a:pt x="75335" y="1965506"/>
                  </a:lnTo>
                  <a:lnTo>
                    <a:pt x="112674" y="1989230"/>
                  </a:lnTo>
                  <a:lnTo>
                    <a:pt x="154995" y="2004348"/>
                  </a:lnTo>
                  <a:lnTo>
                    <a:pt x="201091" y="2009655"/>
                  </a:lnTo>
                  <a:lnTo>
                    <a:pt x="2312549" y="2009655"/>
                  </a:lnTo>
                  <a:lnTo>
                    <a:pt x="2358645" y="2004348"/>
                  </a:lnTo>
                  <a:lnTo>
                    <a:pt x="2400966" y="1989230"/>
                  </a:lnTo>
                  <a:lnTo>
                    <a:pt x="2438304" y="1965506"/>
                  </a:lnTo>
                  <a:lnTo>
                    <a:pt x="2469450" y="1934383"/>
                  </a:lnTo>
                  <a:lnTo>
                    <a:pt x="2493194" y="1897065"/>
                  </a:lnTo>
                  <a:lnTo>
                    <a:pt x="2508327" y="1854759"/>
                  </a:lnTo>
                  <a:lnTo>
                    <a:pt x="2513640" y="1808669"/>
                  </a:lnTo>
                  <a:lnTo>
                    <a:pt x="2513640" y="200986"/>
                  </a:lnTo>
                  <a:lnTo>
                    <a:pt x="2508327" y="154896"/>
                  </a:lnTo>
                  <a:lnTo>
                    <a:pt x="2493194" y="112590"/>
                  </a:lnTo>
                  <a:lnTo>
                    <a:pt x="2469450" y="75272"/>
                  </a:lnTo>
                  <a:lnTo>
                    <a:pt x="2438304" y="44149"/>
                  </a:lnTo>
                  <a:lnTo>
                    <a:pt x="2400966" y="20425"/>
                  </a:lnTo>
                  <a:lnTo>
                    <a:pt x="2358645" y="5307"/>
                  </a:lnTo>
                  <a:lnTo>
                    <a:pt x="2312549" y="0"/>
                  </a:lnTo>
                  <a:close/>
                </a:path>
              </a:pathLst>
            </a:custGeom>
            <a:solidFill>
              <a:srgbClr val="6FAC46"/>
            </a:solidFill>
          </p:spPr>
          <p:txBody>
            <a:bodyPr wrap="square" lIns="0" tIns="0" rIns="0" bIns="0" rtlCol="0"/>
            <a:lstStyle/>
            <a:p>
              <a:endParaRPr/>
            </a:p>
          </p:txBody>
        </p:sp>
        <p:sp>
          <p:nvSpPr>
            <p:cNvPr id="31" name="object 31"/>
            <p:cNvSpPr/>
            <p:nvPr/>
          </p:nvSpPr>
          <p:spPr>
            <a:xfrm>
              <a:off x="11448377" y="3116914"/>
              <a:ext cx="2513965" cy="2009775"/>
            </a:xfrm>
            <a:custGeom>
              <a:avLst/>
              <a:gdLst/>
              <a:ahLst/>
              <a:cxnLst/>
              <a:rect l="l" t="t" r="r" b="b"/>
              <a:pathLst>
                <a:path w="2513965" h="2009775">
                  <a:moveTo>
                    <a:pt x="0" y="200986"/>
                  </a:moveTo>
                  <a:lnTo>
                    <a:pt x="5313" y="154896"/>
                  </a:lnTo>
                  <a:lnTo>
                    <a:pt x="20446" y="112590"/>
                  </a:lnTo>
                  <a:lnTo>
                    <a:pt x="44190" y="75272"/>
                  </a:lnTo>
                  <a:lnTo>
                    <a:pt x="75335" y="44149"/>
                  </a:lnTo>
                  <a:lnTo>
                    <a:pt x="112674" y="20425"/>
                  </a:lnTo>
                  <a:lnTo>
                    <a:pt x="154995" y="5307"/>
                  </a:lnTo>
                  <a:lnTo>
                    <a:pt x="201091" y="0"/>
                  </a:lnTo>
                  <a:lnTo>
                    <a:pt x="2312549" y="0"/>
                  </a:lnTo>
                  <a:lnTo>
                    <a:pt x="2358645" y="5307"/>
                  </a:lnTo>
                  <a:lnTo>
                    <a:pt x="2400966" y="20425"/>
                  </a:lnTo>
                  <a:lnTo>
                    <a:pt x="2438304" y="44149"/>
                  </a:lnTo>
                  <a:lnTo>
                    <a:pt x="2469450" y="75272"/>
                  </a:lnTo>
                  <a:lnTo>
                    <a:pt x="2493194" y="112590"/>
                  </a:lnTo>
                  <a:lnTo>
                    <a:pt x="2508327" y="154896"/>
                  </a:lnTo>
                  <a:lnTo>
                    <a:pt x="2513640" y="200986"/>
                  </a:lnTo>
                  <a:lnTo>
                    <a:pt x="2513640" y="1808669"/>
                  </a:lnTo>
                  <a:lnTo>
                    <a:pt x="2508327" y="1854759"/>
                  </a:lnTo>
                  <a:lnTo>
                    <a:pt x="2493194" y="1897065"/>
                  </a:lnTo>
                  <a:lnTo>
                    <a:pt x="2469450" y="1934383"/>
                  </a:lnTo>
                  <a:lnTo>
                    <a:pt x="2438304" y="1965506"/>
                  </a:lnTo>
                  <a:lnTo>
                    <a:pt x="2400966" y="1989230"/>
                  </a:lnTo>
                  <a:lnTo>
                    <a:pt x="2358645" y="2004348"/>
                  </a:lnTo>
                  <a:lnTo>
                    <a:pt x="2312549" y="2009655"/>
                  </a:lnTo>
                  <a:lnTo>
                    <a:pt x="201091" y="2009655"/>
                  </a:lnTo>
                  <a:lnTo>
                    <a:pt x="154995" y="2004348"/>
                  </a:lnTo>
                  <a:lnTo>
                    <a:pt x="112674" y="1989230"/>
                  </a:lnTo>
                  <a:lnTo>
                    <a:pt x="75335" y="1965506"/>
                  </a:lnTo>
                  <a:lnTo>
                    <a:pt x="44190" y="1934383"/>
                  </a:lnTo>
                  <a:lnTo>
                    <a:pt x="20446" y="1897065"/>
                  </a:lnTo>
                  <a:lnTo>
                    <a:pt x="5313" y="1854759"/>
                  </a:lnTo>
                  <a:lnTo>
                    <a:pt x="0" y="1808669"/>
                  </a:lnTo>
                  <a:lnTo>
                    <a:pt x="0" y="200986"/>
                  </a:lnTo>
                  <a:close/>
                </a:path>
              </a:pathLst>
            </a:custGeom>
            <a:ln w="10054">
              <a:solidFill>
                <a:srgbClr val="FFFFFF"/>
              </a:solidFill>
            </a:ln>
          </p:spPr>
          <p:txBody>
            <a:bodyPr wrap="square" lIns="0" tIns="0" rIns="0" bIns="0" rtlCol="0"/>
            <a:lstStyle/>
            <a:p>
              <a:endParaRPr/>
            </a:p>
          </p:txBody>
        </p:sp>
      </p:grpSp>
      <p:sp>
        <p:nvSpPr>
          <p:cNvPr id="32" name="object 32"/>
          <p:cNvSpPr txBox="1"/>
          <p:nvPr/>
        </p:nvSpPr>
        <p:spPr>
          <a:xfrm>
            <a:off x="11580786" y="3566021"/>
            <a:ext cx="2477374" cy="1061637"/>
          </a:xfrm>
          <a:prstGeom prst="rect">
            <a:avLst/>
          </a:prstGeom>
        </p:spPr>
        <p:txBody>
          <a:bodyPr vert="horz" wrap="square" lIns="0" tIns="72390" rIns="0" bIns="0" rtlCol="0">
            <a:spAutoFit/>
          </a:bodyPr>
          <a:lstStyle/>
          <a:p>
            <a:pPr marL="415925" marR="5080" indent="-403860" algn="ctr">
              <a:lnSpc>
                <a:spcPts val="3740"/>
              </a:lnSpc>
              <a:spcBef>
                <a:spcPts val="570"/>
              </a:spcBef>
            </a:pPr>
            <a:r>
              <a:rPr lang="tr-TR" sz="2400" spc="5" dirty="0">
                <a:solidFill>
                  <a:srgbClr val="FFFFFF"/>
                </a:solidFill>
                <a:latin typeface="Calibri"/>
                <a:cs typeface="Calibri"/>
              </a:rPr>
              <a:t>Afyonkarahisar</a:t>
            </a:r>
          </a:p>
          <a:p>
            <a:pPr marL="415925" marR="5080" indent="-403860" algn="ctr">
              <a:lnSpc>
                <a:spcPts val="3740"/>
              </a:lnSpc>
              <a:spcBef>
                <a:spcPts val="570"/>
              </a:spcBef>
            </a:pPr>
            <a:r>
              <a:rPr lang="tr-TR" sz="2400" spc="5" dirty="0">
                <a:solidFill>
                  <a:srgbClr val="FFFFFF"/>
                </a:solidFill>
                <a:latin typeface="Calibri"/>
                <a:cs typeface="Calibri"/>
              </a:rPr>
              <a:t>Ticaret Borsası</a:t>
            </a:r>
            <a:endParaRPr sz="2400" dirty="0">
              <a:latin typeface="Calibri"/>
              <a:cs typeface="Calibri"/>
            </a:endParaRPr>
          </a:p>
        </p:txBody>
      </p:sp>
      <p:grpSp>
        <p:nvGrpSpPr>
          <p:cNvPr id="33" name="object 33"/>
          <p:cNvGrpSpPr/>
          <p:nvPr/>
        </p:nvGrpSpPr>
        <p:grpSpPr>
          <a:xfrm>
            <a:off x="11737975" y="7914485"/>
            <a:ext cx="6010276" cy="1419517"/>
            <a:chOff x="11848046" y="7620102"/>
            <a:chExt cx="5735148" cy="1419517"/>
          </a:xfrm>
        </p:grpSpPr>
        <p:sp>
          <p:nvSpPr>
            <p:cNvPr id="34" name="object 34"/>
            <p:cNvSpPr/>
            <p:nvPr/>
          </p:nvSpPr>
          <p:spPr>
            <a:xfrm>
              <a:off x="11848046" y="8016000"/>
              <a:ext cx="3448050" cy="789021"/>
            </a:xfrm>
            <a:custGeom>
              <a:avLst/>
              <a:gdLst/>
              <a:ahLst/>
              <a:cxnLst/>
              <a:rect l="l" t="t" r="r" b="b"/>
              <a:pathLst>
                <a:path w="3448050" h="1023620">
                  <a:moveTo>
                    <a:pt x="511525" y="0"/>
                  </a:moveTo>
                  <a:lnTo>
                    <a:pt x="0" y="511525"/>
                  </a:lnTo>
                  <a:lnTo>
                    <a:pt x="511525" y="1023051"/>
                  </a:lnTo>
                  <a:lnTo>
                    <a:pt x="511525" y="818399"/>
                  </a:lnTo>
                  <a:lnTo>
                    <a:pt x="3447458" y="818399"/>
                  </a:lnTo>
                  <a:lnTo>
                    <a:pt x="3447458" y="204652"/>
                  </a:lnTo>
                  <a:lnTo>
                    <a:pt x="511525" y="204652"/>
                  </a:lnTo>
                  <a:lnTo>
                    <a:pt x="511525" y="0"/>
                  </a:lnTo>
                  <a:close/>
                </a:path>
              </a:pathLst>
            </a:custGeom>
            <a:solidFill>
              <a:srgbClr val="BAD2B0"/>
            </a:solidFill>
          </p:spPr>
          <p:txBody>
            <a:bodyPr wrap="square" lIns="0" tIns="0" rIns="0" bIns="0" rtlCol="0"/>
            <a:lstStyle/>
            <a:p>
              <a:endParaRPr dirty="0"/>
            </a:p>
          </p:txBody>
        </p:sp>
        <p:sp>
          <p:nvSpPr>
            <p:cNvPr id="35" name="object 35"/>
            <p:cNvSpPr/>
            <p:nvPr/>
          </p:nvSpPr>
          <p:spPr>
            <a:xfrm>
              <a:off x="14779651" y="7620102"/>
              <a:ext cx="2803543" cy="1419517"/>
            </a:xfrm>
            <a:custGeom>
              <a:avLst/>
              <a:gdLst/>
              <a:ahLst/>
              <a:cxnLst/>
              <a:rect l="l" t="t" r="r" b="b"/>
              <a:pathLst>
                <a:path w="2512694" h="2011045">
                  <a:moveTo>
                    <a:pt x="2311397" y="0"/>
                  </a:moveTo>
                  <a:lnTo>
                    <a:pt x="200986" y="0"/>
                  </a:lnTo>
                  <a:lnTo>
                    <a:pt x="154896" y="5313"/>
                  </a:lnTo>
                  <a:lnTo>
                    <a:pt x="112590" y="20446"/>
                  </a:lnTo>
                  <a:lnTo>
                    <a:pt x="75272" y="44190"/>
                  </a:lnTo>
                  <a:lnTo>
                    <a:pt x="44149" y="75335"/>
                  </a:lnTo>
                  <a:lnTo>
                    <a:pt x="20425" y="112674"/>
                  </a:lnTo>
                  <a:lnTo>
                    <a:pt x="5307" y="154995"/>
                  </a:lnTo>
                  <a:lnTo>
                    <a:pt x="0" y="201091"/>
                  </a:lnTo>
                  <a:lnTo>
                    <a:pt x="0" y="1809821"/>
                  </a:lnTo>
                  <a:lnTo>
                    <a:pt x="5307" y="1855917"/>
                  </a:lnTo>
                  <a:lnTo>
                    <a:pt x="20425" y="1898238"/>
                  </a:lnTo>
                  <a:lnTo>
                    <a:pt x="44149" y="1935576"/>
                  </a:lnTo>
                  <a:lnTo>
                    <a:pt x="75272" y="1966722"/>
                  </a:lnTo>
                  <a:lnTo>
                    <a:pt x="112590" y="1990466"/>
                  </a:lnTo>
                  <a:lnTo>
                    <a:pt x="154896" y="2005599"/>
                  </a:lnTo>
                  <a:lnTo>
                    <a:pt x="200986" y="2010912"/>
                  </a:lnTo>
                  <a:lnTo>
                    <a:pt x="2311397" y="2010912"/>
                  </a:lnTo>
                  <a:lnTo>
                    <a:pt x="2357487" y="2005599"/>
                  </a:lnTo>
                  <a:lnTo>
                    <a:pt x="2399793" y="1990466"/>
                  </a:lnTo>
                  <a:lnTo>
                    <a:pt x="2437111" y="1966722"/>
                  </a:lnTo>
                  <a:lnTo>
                    <a:pt x="2468235" y="1935576"/>
                  </a:lnTo>
                  <a:lnTo>
                    <a:pt x="2491958" y="1898238"/>
                  </a:lnTo>
                  <a:lnTo>
                    <a:pt x="2507076" y="1855917"/>
                  </a:lnTo>
                  <a:lnTo>
                    <a:pt x="2512384" y="1809821"/>
                  </a:lnTo>
                  <a:lnTo>
                    <a:pt x="2512384" y="201091"/>
                  </a:lnTo>
                  <a:lnTo>
                    <a:pt x="2507076" y="154995"/>
                  </a:lnTo>
                  <a:lnTo>
                    <a:pt x="2491958" y="112674"/>
                  </a:lnTo>
                  <a:lnTo>
                    <a:pt x="2468235" y="75335"/>
                  </a:lnTo>
                  <a:lnTo>
                    <a:pt x="2437111" y="44190"/>
                  </a:lnTo>
                  <a:lnTo>
                    <a:pt x="2399793" y="20446"/>
                  </a:lnTo>
                  <a:lnTo>
                    <a:pt x="2357487" y="5313"/>
                  </a:lnTo>
                  <a:lnTo>
                    <a:pt x="2311397" y="0"/>
                  </a:lnTo>
                  <a:close/>
                </a:path>
              </a:pathLst>
            </a:custGeom>
            <a:solidFill>
              <a:srgbClr val="6FAC46"/>
            </a:solidFill>
          </p:spPr>
          <p:txBody>
            <a:bodyPr wrap="square" lIns="0" tIns="0" rIns="0" bIns="0" rtlCol="0"/>
            <a:lstStyle/>
            <a:p>
              <a:endParaRPr/>
            </a:p>
          </p:txBody>
        </p:sp>
      </p:grpSp>
      <p:sp>
        <p:nvSpPr>
          <p:cNvPr id="37" name="object 37"/>
          <p:cNvSpPr txBox="1"/>
          <p:nvPr/>
        </p:nvSpPr>
        <p:spPr>
          <a:xfrm>
            <a:off x="14972971" y="8263837"/>
            <a:ext cx="2502640" cy="510204"/>
          </a:xfrm>
          <a:prstGeom prst="rect">
            <a:avLst/>
          </a:prstGeom>
        </p:spPr>
        <p:txBody>
          <a:bodyPr vert="horz" wrap="square" lIns="0" tIns="72390" rIns="0" bIns="0" rtlCol="0">
            <a:spAutoFit/>
          </a:bodyPr>
          <a:lstStyle/>
          <a:p>
            <a:pPr marL="12700" marR="5080" algn="ctr">
              <a:lnSpc>
                <a:spcPts val="3740"/>
              </a:lnSpc>
              <a:spcBef>
                <a:spcPts val="570"/>
              </a:spcBef>
            </a:pPr>
            <a:r>
              <a:rPr lang="tr-TR" sz="2400" spc="5" dirty="0">
                <a:solidFill>
                  <a:srgbClr val="FFFFFF"/>
                </a:solidFill>
                <a:latin typeface="Calibri"/>
                <a:cs typeface="Calibri"/>
              </a:rPr>
              <a:t>Çobanlar Belediyesi</a:t>
            </a:r>
            <a:endParaRPr sz="2400" dirty="0">
              <a:latin typeface="Calibri"/>
              <a:cs typeface="Calibri"/>
            </a:endParaRPr>
          </a:p>
        </p:txBody>
      </p:sp>
      <p:grpSp>
        <p:nvGrpSpPr>
          <p:cNvPr id="38" name="object 38"/>
          <p:cNvGrpSpPr/>
          <p:nvPr/>
        </p:nvGrpSpPr>
        <p:grpSpPr>
          <a:xfrm>
            <a:off x="14059129" y="5740629"/>
            <a:ext cx="3079521" cy="1822221"/>
            <a:chOff x="13473115" y="5307552"/>
            <a:chExt cx="2513965" cy="2009775"/>
          </a:xfrm>
        </p:grpSpPr>
        <p:sp>
          <p:nvSpPr>
            <p:cNvPr id="39" name="object 39"/>
            <p:cNvSpPr/>
            <p:nvPr/>
          </p:nvSpPr>
          <p:spPr>
            <a:xfrm>
              <a:off x="13473115" y="5307552"/>
              <a:ext cx="2513965" cy="1569302"/>
            </a:xfrm>
            <a:custGeom>
              <a:avLst/>
              <a:gdLst/>
              <a:ahLst/>
              <a:cxnLst/>
              <a:rect l="l" t="t" r="r" b="b"/>
              <a:pathLst>
                <a:path w="2513965" h="2009775">
                  <a:moveTo>
                    <a:pt x="2312549" y="0"/>
                  </a:moveTo>
                  <a:lnTo>
                    <a:pt x="201091" y="0"/>
                  </a:lnTo>
                  <a:lnTo>
                    <a:pt x="154995" y="5307"/>
                  </a:lnTo>
                  <a:lnTo>
                    <a:pt x="112674" y="20425"/>
                  </a:lnTo>
                  <a:lnTo>
                    <a:pt x="75335" y="44149"/>
                  </a:lnTo>
                  <a:lnTo>
                    <a:pt x="44190" y="75272"/>
                  </a:lnTo>
                  <a:lnTo>
                    <a:pt x="20446" y="112590"/>
                  </a:lnTo>
                  <a:lnTo>
                    <a:pt x="5313" y="154896"/>
                  </a:lnTo>
                  <a:lnTo>
                    <a:pt x="0" y="200986"/>
                  </a:lnTo>
                  <a:lnTo>
                    <a:pt x="0" y="1808669"/>
                  </a:lnTo>
                  <a:lnTo>
                    <a:pt x="5313" y="1854759"/>
                  </a:lnTo>
                  <a:lnTo>
                    <a:pt x="20446" y="1897065"/>
                  </a:lnTo>
                  <a:lnTo>
                    <a:pt x="44190" y="1934383"/>
                  </a:lnTo>
                  <a:lnTo>
                    <a:pt x="75335" y="1965506"/>
                  </a:lnTo>
                  <a:lnTo>
                    <a:pt x="112674" y="1989230"/>
                  </a:lnTo>
                  <a:lnTo>
                    <a:pt x="154995" y="2004348"/>
                  </a:lnTo>
                  <a:lnTo>
                    <a:pt x="201091" y="2009655"/>
                  </a:lnTo>
                  <a:lnTo>
                    <a:pt x="2312549" y="2009655"/>
                  </a:lnTo>
                  <a:lnTo>
                    <a:pt x="2358645" y="2004348"/>
                  </a:lnTo>
                  <a:lnTo>
                    <a:pt x="2400966" y="1989230"/>
                  </a:lnTo>
                  <a:lnTo>
                    <a:pt x="2438304" y="1965506"/>
                  </a:lnTo>
                  <a:lnTo>
                    <a:pt x="2469450" y="1934383"/>
                  </a:lnTo>
                  <a:lnTo>
                    <a:pt x="2493194" y="1897065"/>
                  </a:lnTo>
                  <a:lnTo>
                    <a:pt x="2508327" y="1854759"/>
                  </a:lnTo>
                  <a:lnTo>
                    <a:pt x="2513640" y="1808669"/>
                  </a:lnTo>
                  <a:lnTo>
                    <a:pt x="2513640" y="200986"/>
                  </a:lnTo>
                  <a:lnTo>
                    <a:pt x="2508327" y="154896"/>
                  </a:lnTo>
                  <a:lnTo>
                    <a:pt x="2493194" y="112590"/>
                  </a:lnTo>
                  <a:lnTo>
                    <a:pt x="2469450" y="75272"/>
                  </a:lnTo>
                  <a:lnTo>
                    <a:pt x="2438304" y="44149"/>
                  </a:lnTo>
                  <a:lnTo>
                    <a:pt x="2400966" y="20425"/>
                  </a:lnTo>
                  <a:lnTo>
                    <a:pt x="2358645" y="5307"/>
                  </a:lnTo>
                  <a:lnTo>
                    <a:pt x="2312549" y="0"/>
                  </a:lnTo>
                  <a:close/>
                </a:path>
              </a:pathLst>
            </a:custGeom>
            <a:solidFill>
              <a:srgbClr val="6FAC46"/>
            </a:solidFill>
          </p:spPr>
          <p:txBody>
            <a:bodyPr wrap="square" lIns="0" tIns="0" rIns="0" bIns="0" rtlCol="0"/>
            <a:lstStyle/>
            <a:p>
              <a:endParaRPr/>
            </a:p>
          </p:txBody>
        </p:sp>
        <p:sp>
          <p:nvSpPr>
            <p:cNvPr id="40" name="object 40"/>
            <p:cNvSpPr/>
            <p:nvPr/>
          </p:nvSpPr>
          <p:spPr>
            <a:xfrm>
              <a:off x="13473115" y="5307552"/>
              <a:ext cx="2513965" cy="2009775"/>
            </a:xfrm>
            <a:custGeom>
              <a:avLst/>
              <a:gdLst/>
              <a:ahLst/>
              <a:cxnLst/>
              <a:rect l="l" t="t" r="r" b="b"/>
              <a:pathLst>
                <a:path w="2513965" h="2009775">
                  <a:moveTo>
                    <a:pt x="0" y="200986"/>
                  </a:moveTo>
                  <a:lnTo>
                    <a:pt x="5313" y="154896"/>
                  </a:lnTo>
                  <a:lnTo>
                    <a:pt x="20446" y="112590"/>
                  </a:lnTo>
                  <a:lnTo>
                    <a:pt x="44190" y="75272"/>
                  </a:lnTo>
                  <a:lnTo>
                    <a:pt x="75335" y="44149"/>
                  </a:lnTo>
                  <a:lnTo>
                    <a:pt x="112674" y="20425"/>
                  </a:lnTo>
                  <a:lnTo>
                    <a:pt x="154995" y="5307"/>
                  </a:lnTo>
                  <a:lnTo>
                    <a:pt x="201091" y="0"/>
                  </a:lnTo>
                  <a:lnTo>
                    <a:pt x="2312549" y="0"/>
                  </a:lnTo>
                  <a:lnTo>
                    <a:pt x="2358645" y="5307"/>
                  </a:lnTo>
                  <a:lnTo>
                    <a:pt x="2400966" y="20425"/>
                  </a:lnTo>
                  <a:lnTo>
                    <a:pt x="2438304" y="44149"/>
                  </a:lnTo>
                  <a:lnTo>
                    <a:pt x="2469450" y="75272"/>
                  </a:lnTo>
                  <a:lnTo>
                    <a:pt x="2493194" y="112590"/>
                  </a:lnTo>
                  <a:lnTo>
                    <a:pt x="2508327" y="154896"/>
                  </a:lnTo>
                  <a:lnTo>
                    <a:pt x="2513640" y="200986"/>
                  </a:lnTo>
                  <a:lnTo>
                    <a:pt x="2513640" y="1808669"/>
                  </a:lnTo>
                  <a:lnTo>
                    <a:pt x="2508327" y="1854759"/>
                  </a:lnTo>
                  <a:lnTo>
                    <a:pt x="2493194" y="1897065"/>
                  </a:lnTo>
                  <a:lnTo>
                    <a:pt x="2469450" y="1934383"/>
                  </a:lnTo>
                  <a:lnTo>
                    <a:pt x="2438304" y="1965506"/>
                  </a:lnTo>
                  <a:lnTo>
                    <a:pt x="2400966" y="1989230"/>
                  </a:lnTo>
                  <a:lnTo>
                    <a:pt x="2358645" y="2004348"/>
                  </a:lnTo>
                  <a:lnTo>
                    <a:pt x="2312549" y="2009655"/>
                  </a:lnTo>
                  <a:lnTo>
                    <a:pt x="201091" y="2009655"/>
                  </a:lnTo>
                  <a:lnTo>
                    <a:pt x="154995" y="2004348"/>
                  </a:lnTo>
                  <a:lnTo>
                    <a:pt x="112674" y="1989230"/>
                  </a:lnTo>
                  <a:lnTo>
                    <a:pt x="75335" y="1965506"/>
                  </a:lnTo>
                  <a:lnTo>
                    <a:pt x="44190" y="1934383"/>
                  </a:lnTo>
                  <a:lnTo>
                    <a:pt x="20446" y="1897065"/>
                  </a:lnTo>
                  <a:lnTo>
                    <a:pt x="5313" y="1854759"/>
                  </a:lnTo>
                  <a:lnTo>
                    <a:pt x="0" y="1808669"/>
                  </a:lnTo>
                  <a:lnTo>
                    <a:pt x="0" y="200986"/>
                  </a:lnTo>
                  <a:close/>
                </a:path>
              </a:pathLst>
            </a:custGeom>
            <a:ln w="10054">
              <a:solidFill>
                <a:srgbClr val="FFFFFF"/>
              </a:solidFill>
            </a:ln>
          </p:spPr>
          <p:txBody>
            <a:bodyPr wrap="square" lIns="0" tIns="0" rIns="0" bIns="0" rtlCol="0"/>
            <a:lstStyle/>
            <a:p>
              <a:endParaRPr/>
            </a:p>
          </p:txBody>
        </p:sp>
      </p:grpSp>
      <p:sp>
        <p:nvSpPr>
          <p:cNvPr id="42" name="object 42"/>
          <p:cNvSpPr txBox="1">
            <a:spLocks noGrp="1"/>
          </p:cNvSpPr>
          <p:nvPr>
            <p:ph type="sldNum" sz="quarter" idx="7"/>
          </p:nvPr>
        </p:nvSpPr>
        <p:spPr>
          <a:prstGeom prst="rect">
            <a:avLst/>
          </a:prstGeom>
        </p:spPr>
        <p:txBody>
          <a:bodyPr vert="horz" wrap="square" lIns="0" tIns="12065" rIns="0" bIns="0" rtlCol="0">
            <a:spAutoFit/>
          </a:bodyPr>
          <a:lstStyle/>
          <a:p>
            <a:pPr marL="38100">
              <a:lnSpc>
                <a:spcPct val="100000"/>
              </a:lnSpc>
              <a:spcBef>
                <a:spcPts val="95"/>
              </a:spcBef>
            </a:pPr>
            <a:fld id="{81D60167-4931-47E6-BA6A-407CBD079E47}" type="slidenum">
              <a:rPr spc="5" dirty="0"/>
              <a:t>10</a:t>
            </a:fld>
            <a:endParaRPr spc="5" dirty="0"/>
          </a:p>
        </p:txBody>
      </p:sp>
      <p:sp>
        <p:nvSpPr>
          <p:cNvPr id="43" name="object 43"/>
          <p:cNvSpPr txBox="1">
            <a:spLocks noGrp="1"/>
          </p:cNvSpPr>
          <p:nvPr>
            <p:ph type="ftr" sz="quarter" idx="5"/>
          </p:nvPr>
        </p:nvSpPr>
        <p:spPr>
          <a:prstGeom prst="rect">
            <a:avLst/>
          </a:prstGeom>
        </p:spPr>
        <p:txBody>
          <a:bodyPr vert="horz" wrap="square" lIns="0" tIns="0" rIns="0" bIns="0" rtlCol="0">
            <a:spAutoFit/>
          </a:bodyPr>
          <a:lstStyle/>
          <a:p>
            <a:pPr marL="12700">
              <a:lnSpc>
                <a:spcPts val="1380"/>
              </a:lnSpc>
            </a:pPr>
            <a:r>
              <a:rPr dirty="0"/>
              <a:t>Tarıma</a:t>
            </a:r>
            <a:r>
              <a:rPr spc="-15" dirty="0"/>
              <a:t> </a:t>
            </a:r>
            <a:r>
              <a:rPr spc="-10" dirty="0"/>
              <a:t>Dayalı</a:t>
            </a:r>
            <a:r>
              <a:rPr spc="25" dirty="0"/>
              <a:t> </a:t>
            </a:r>
            <a:r>
              <a:rPr dirty="0"/>
              <a:t>Sera</a:t>
            </a:r>
            <a:r>
              <a:rPr spc="-10" dirty="0"/>
              <a:t> </a:t>
            </a:r>
            <a:r>
              <a:rPr dirty="0"/>
              <a:t>İhtisas</a:t>
            </a:r>
            <a:r>
              <a:rPr spc="-35" dirty="0"/>
              <a:t> </a:t>
            </a:r>
            <a:r>
              <a:rPr dirty="0"/>
              <a:t>Organize</a:t>
            </a:r>
            <a:r>
              <a:rPr spc="-30" dirty="0"/>
              <a:t> </a:t>
            </a:r>
            <a:r>
              <a:rPr spc="-10" dirty="0"/>
              <a:t>Sanayi</a:t>
            </a:r>
            <a:r>
              <a:rPr spc="30" dirty="0"/>
              <a:t> </a:t>
            </a:r>
            <a:r>
              <a:rPr spc="-5" dirty="0"/>
              <a:t>Bölgesi</a:t>
            </a:r>
          </a:p>
        </p:txBody>
      </p:sp>
      <p:pic>
        <p:nvPicPr>
          <p:cNvPr id="44" name="Resim 43">
            <a:extLst>
              <a:ext uri="{FF2B5EF4-FFF2-40B4-BE49-F238E27FC236}">
                <a16:creationId xmlns:a16="http://schemas.microsoft.com/office/drawing/2014/main" id="{4E5C5543-3C81-9E2B-0E59-A9F723F4CB94}"/>
              </a:ext>
            </a:extLst>
          </p:cNvPr>
          <p:cNvPicPr>
            <a:picLocks noChangeAspect="1"/>
          </p:cNvPicPr>
          <p:nvPr/>
        </p:nvPicPr>
        <p:blipFill>
          <a:blip r:embed="rId2"/>
          <a:stretch>
            <a:fillRect/>
          </a:stretch>
        </p:blipFill>
        <p:spPr>
          <a:xfrm>
            <a:off x="3309887" y="8470767"/>
            <a:ext cx="4773582" cy="1420491"/>
          </a:xfrm>
          <a:prstGeom prst="rect">
            <a:avLst/>
          </a:prstGeom>
        </p:spPr>
      </p:pic>
      <p:sp>
        <p:nvSpPr>
          <p:cNvPr id="45" name="object 12">
            <a:extLst>
              <a:ext uri="{FF2B5EF4-FFF2-40B4-BE49-F238E27FC236}">
                <a16:creationId xmlns:a16="http://schemas.microsoft.com/office/drawing/2014/main" id="{6D0A6799-260E-9577-C490-C93235619C98}"/>
              </a:ext>
            </a:extLst>
          </p:cNvPr>
          <p:cNvSpPr txBox="1"/>
          <p:nvPr/>
        </p:nvSpPr>
        <p:spPr>
          <a:xfrm>
            <a:off x="3423219" y="8705850"/>
            <a:ext cx="2232660" cy="496674"/>
          </a:xfrm>
          <a:prstGeom prst="rect">
            <a:avLst/>
          </a:prstGeom>
        </p:spPr>
        <p:txBody>
          <a:bodyPr vert="horz" wrap="square" lIns="0" tIns="72390" rIns="0" bIns="0" rtlCol="0">
            <a:spAutoFit/>
          </a:bodyPr>
          <a:lstStyle/>
          <a:p>
            <a:pPr marL="26034" marR="5080" indent="-13970" algn="ctr">
              <a:lnSpc>
                <a:spcPts val="3740"/>
              </a:lnSpc>
              <a:spcBef>
                <a:spcPts val="570"/>
              </a:spcBef>
            </a:pPr>
            <a:r>
              <a:rPr lang="tr-TR" sz="2000" spc="5" dirty="0">
                <a:solidFill>
                  <a:srgbClr val="FFFFFF"/>
                </a:solidFill>
                <a:latin typeface="Calibri"/>
                <a:cs typeface="Calibri"/>
              </a:rPr>
              <a:t>Çay Belediyesi</a:t>
            </a:r>
            <a:endParaRPr sz="2000" dirty="0">
              <a:latin typeface="Calibri"/>
              <a:cs typeface="Calibri"/>
            </a:endParaRPr>
          </a:p>
        </p:txBody>
      </p:sp>
      <p:sp>
        <p:nvSpPr>
          <p:cNvPr id="5" name="object 37">
            <a:extLst>
              <a:ext uri="{FF2B5EF4-FFF2-40B4-BE49-F238E27FC236}">
                <a16:creationId xmlns:a16="http://schemas.microsoft.com/office/drawing/2014/main" id="{3878ADCF-E7F6-3BB7-9206-4974C04BFA6A}"/>
              </a:ext>
            </a:extLst>
          </p:cNvPr>
          <p:cNvSpPr txBox="1"/>
          <p:nvPr/>
        </p:nvSpPr>
        <p:spPr>
          <a:xfrm>
            <a:off x="14283307" y="6290646"/>
            <a:ext cx="2502640" cy="510204"/>
          </a:xfrm>
          <a:prstGeom prst="rect">
            <a:avLst/>
          </a:prstGeom>
        </p:spPr>
        <p:txBody>
          <a:bodyPr vert="horz" wrap="square" lIns="0" tIns="72390" rIns="0" bIns="0" rtlCol="0">
            <a:spAutoFit/>
          </a:bodyPr>
          <a:lstStyle/>
          <a:p>
            <a:pPr marL="12700" marR="5080" algn="ctr">
              <a:lnSpc>
                <a:spcPts val="3740"/>
              </a:lnSpc>
              <a:spcBef>
                <a:spcPts val="570"/>
              </a:spcBef>
            </a:pPr>
            <a:r>
              <a:rPr lang="tr-TR" sz="2400" spc="5" dirty="0">
                <a:solidFill>
                  <a:srgbClr val="FFFFFF"/>
                </a:solidFill>
                <a:latin typeface="Calibri"/>
                <a:cs typeface="Calibri"/>
              </a:rPr>
              <a:t>Bolvadin Belediyesi</a:t>
            </a:r>
            <a:endParaRPr sz="2400" dirty="0">
              <a:latin typeface="Calibri"/>
              <a:cs typeface="Calibri"/>
            </a:endParaRPr>
          </a:p>
        </p:txBody>
      </p:sp>
      <p:sp>
        <p:nvSpPr>
          <p:cNvPr id="46" name="object 12">
            <a:extLst>
              <a:ext uri="{FF2B5EF4-FFF2-40B4-BE49-F238E27FC236}">
                <a16:creationId xmlns:a16="http://schemas.microsoft.com/office/drawing/2014/main" id="{36B375E9-099B-C4E4-6778-73C4467E3B89}"/>
              </a:ext>
            </a:extLst>
          </p:cNvPr>
          <p:cNvSpPr txBox="1"/>
          <p:nvPr/>
        </p:nvSpPr>
        <p:spPr>
          <a:xfrm>
            <a:off x="2718212" y="6798513"/>
            <a:ext cx="2923502" cy="971163"/>
          </a:xfrm>
          <a:prstGeom prst="rect">
            <a:avLst/>
          </a:prstGeom>
        </p:spPr>
        <p:txBody>
          <a:bodyPr vert="horz" wrap="square" lIns="0" tIns="72390" rIns="0" bIns="0" rtlCol="0">
            <a:spAutoFit/>
          </a:bodyPr>
          <a:lstStyle/>
          <a:p>
            <a:pPr marL="26034" marR="5080" indent="-13970" algn="ctr">
              <a:lnSpc>
                <a:spcPts val="3740"/>
              </a:lnSpc>
              <a:spcBef>
                <a:spcPts val="570"/>
              </a:spcBef>
            </a:pPr>
            <a:r>
              <a:rPr lang="tr-TR" sz="2000" spc="5" dirty="0">
                <a:solidFill>
                  <a:srgbClr val="FFFFFF"/>
                </a:solidFill>
                <a:latin typeface="Calibri"/>
                <a:cs typeface="Calibri"/>
              </a:rPr>
              <a:t>Anadolu Sera Organize Tarım Bölgesi Derneği</a:t>
            </a:r>
            <a:endParaRPr sz="2000" dirty="0">
              <a:latin typeface="Calibri"/>
              <a:cs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p:nvPr/>
        </p:nvSpPr>
        <p:spPr>
          <a:xfrm>
            <a:off x="4260850" y="652624"/>
            <a:ext cx="11126419" cy="972061"/>
          </a:xfrm>
          <a:prstGeom prst="rect">
            <a:avLst/>
          </a:prstGeom>
          <a:solidFill>
            <a:srgbClr val="E8EAEB"/>
          </a:solidFill>
          <a:ln w="10054">
            <a:solidFill>
              <a:srgbClr val="D2DEEE"/>
            </a:solidFill>
          </a:ln>
        </p:spPr>
        <p:txBody>
          <a:bodyPr vert="horz" wrap="square" lIns="0" tIns="78740" rIns="0" bIns="0" rtlCol="0">
            <a:spAutoFit/>
          </a:bodyPr>
          <a:lstStyle/>
          <a:p>
            <a:pPr marL="140336" marR="0" lvl="0" indent="0" algn="ctr" defTabSz="914400" rtl="0" eaLnBrk="1" fontAlgn="auto" latinLnBrk="0" hangingPunct="1">
              <a:lnSpc>
                <a:spcPct val="100000"/>
              </a:lnSpc>
              <a:spcBef>
                <a:spcPts val="620"/>
              </a:spcBef>
              <a:spcAft>
                <a:spcPts val="0"/>
              </a:spcAft>
              <a:buClr>
                <a:srgbClr val="000000"/>
              </a:buClr>
              <a:buSzTx/>
              <a:buFontTx/>
              <a:buNone/>
              <a:tabLst>
                <a:tab pos="377825" algn="l"/>
              </a:tabLst>
              <a:defRPr/>
            </a:pPr>
            <a:r>
              <a:rPr kumimoji="0" lang="tr-TR" sz="2650" b="0" i="0" u="none" strike="noStrike" kern="1200" cap="none" spc="-10" normalizeH="0" baseline="0" noProof="0" dirty="0">
                <a:ln>
                  <a:noFill/>
                </a:ln>
                <a:solidFill>
                  <a:srgbClr val="004081"/>
                </a:solidFill>
                <a:effectLst/>
                <a:uLnTx/>
                <a:uFillTx/>
                <a:latin typeface="Calibri"/>
                <a:ea typeface="+mn-ea"/>
                <a:cs typeface="Calibri"/>
              </a:rPr>
              <a:t>AFYONKARAHİSAR ÇAY  JEOTERMAL KAYNAKLI SERA TDİOSB</a:t>
            </a:r>
          </a:p>
          <a:p>
            <a:pPr marL="140336" marR="0" lvl="0" indent="0" algn="ctr" defTabSz="914400" rtl="0" eaLnBrk="1" fontAlgn="auto" latinLnBrk="0" hangingPunct="1">
              <a:lnSpc>
                <a:spcPct val="100000"/>
              </a:lnSpc>
              <a:spcBef>
                <a:spcPts val="620"/>
              </a:spcBef>
              <a:spcAft>
                <a:spcPts val="0"/>
              </a:spcAft>
              <a:buClr>
                <a:srgbClr val="000000"/>
              </a:buClr>
              <a:buSzTx/>
              <a:buFontTx/>
              <a:buNone/>
              <a:tabLst>
                <a:tab pos="377825" algn="l"/>
              </a:tabLst>
              <a:defRPr/>
            </a:pPr>
            <a:r>
              <a:rPr kumimoji="0" sz="2650" b="0" i="0" u="none" strike="noStrike" kern="1200" cap="none" spc="-10" normalizeH="0" baseline="0" noProof="0" dirty="0" err="1">
                <a:ln>
                  <a:noFill/>
                </a:ln>
                <a:solidFill>
                  <a:srgbClr val="004081"/>
                </a:solidFill>
                <a:effectLst/>
                <a:uLnTx/>
                <a:uFillTx/>
                <a:latin typeface="Calibri"/>
                <a:ea typeface="+mn-ea"/>
                <a:cs typeface="Calibri"/>
              </a:rPr>
              <a:t>Ortaklık</a:t>
            </a:r>
            <a:r>
              <a:rPr kumimoji="0" sz="2650" b="0" i="0" u="none" strike="noStrike" kern="1200" cap="none" spc="-10" normalizeH="0" baseline="0" noProof="0" dirty="0">
                <a:ln>
                  <a:noFill/>
                </a:ln>
                <a:solidFill>
                  <a:srgbClr val="004081"/>
                </a:solidFill>
                <a:effectLst/>
                <a:uLnTx/>
                <a:uFillTx/>
                <a:latin typeface="Calibri"/>
                <a:ea typeface="+mn-ea"/>
                <a:cs typeface="Calibri"/>
              </a:rPr>
              <a:t> </a:t>
            </a:r>
            <a:r>
              <a:rPr kumimoji="0" sz="2650" b="0" i="0" u="none" strike="noStrike" kern="1200" cap="none" spc="-35" normalizeH="0" baseline="0" noProof="0" dirty="0" err="1">
                <a:ln>
                  <a:noFill/>
                </a:ln>
                <a:solidFill>
                  <a:srgbClr val="004081"/>
                </a:solidFill>
                <a:effectLst/>
                <a:uLnTx/>
                <a:uFillTx/>
                <a:latin typeface="Calibri"/>
                <a:ea typeface="+mn-ea"/>
                <a:cs typeface="Calibri"/>
              </a:rPr>
              <a:t>Yapısı</a:t>
            </a:r>
            <a:endParaRPr kumimoji="0" sz="2650" b="0" i="0" u="none" strike="noStrike" kern="1200" cap="none" spc="0" normalizeH="0" baseline="0" noProof="0" dirty="0">
              <a:ln>
                <a:noFill/>
              </a:ln>
              <a:solidFill>
                <a:prstClr val="black"/>
              </a:solidFill>
              <a:effectLst/>
              <a:uLnTx/>
              <a:uFillTx/>
              <a:latin typeface="Calibri"/>
              <a:ea typeface="+mn-ea"/>
              <a:cs typeface="Calibri"/>
            </a:endParaRPr>
          </a:p>
        </p:txBody>
      </p:sp>
      <p:sp>
        <p:nvSpPr>
          <p:cNvPr id="7" name="object 7"/>
          <p:cNvSpPr txBox="1"/>
          <p:nvPr/>
        </p:nvSpPr>
        <p:spPr>
          <a:xfrm>
            <a:off x="8497893" y="7341114"/>
            <a:ext cx="2967442" cy="2126736"/>
          </a:xfrm>
          <a:prstGeom prst="rect">
            <a:avLst/>
          </a:prstGeom>
        </p:spPr>
        <p:txBody>
          <a:bodyPr vert="horz" wrap="square" lIns="0" tIns="12065" rIns="0" bIns="0" rtlCol="0">
            <a:spAutoFit/>
          </a:bodyPr>
          <a:lstStyle/>
          <a:p>
            <a:pPr marL="0" marR="5080" lvl="0" indent="0" algn="ctr" defTabSz="914400" rtl="0" eaLnBrk="1" fontAlgn="auto" latinLnBrk="0" hangingPunct="1">
              <a:lnSpc>
                <a:spcPct val="125400"/>
              </a:lnSpc>
              <a:spcBef>
                <a:spcPts val="0"/>
              </a:spcBef>
              <a:spcAft>
                <a:spcPts val="0"/>
              </a:spcAft>
              <a:buClrTx/>
              <a:buSzTx/>
              <a:buFontTx/>
              <a:buNone/>
              <a:tabLst/>
              <a:defRPr/>
            </a:pPr>
            <a:r>
              <a:rPr kumimoji="0" lang="tr-TR" sz="2800" b="0" i="0" u="none" strike="noStrike" kern="1200" cap="none" spc="-5" normalizeH="0" baseline="0" noProof="0" dirty="0">
                <a:ln>
                  <a:noFill/>
                </a:ln>
                <a:solidFill>
                  <a:srgbClr val="FFFFFF"/>
                </a:solidFill>
                <a:effectLst/>
                <a:uLnTx/>
                <a:uFillTx/>
                <a:latin typeface="Calibri"/>
                <a:ea typeface="+mn-ea"/>
                <a:cs typeface="Calibri"/>
              </a:rPr>
              <a:t>AFYONKARAHİSAR ÇAY</a:t>
            </a:r>
            <a:r>
              <a:rPr kumimoji="0" sz="2800" b="0" i="0" u="none" strike="noStrike" kern="1200" cap="none" spc="-5" normalizeH="0" baseline="0" noProof="0" dirty="0">
                <a:ln>
                  <a:noFill/>
                </a:ln>
                <a:solidFill>
                  <a:srgbClr val="FFFFFF"/>
                </a:solidFill>
                <a:effectLst/>
                <a:uLnTx/>
                <a:uFillTx/>
                <a:latin typeface="Calibri"/>
                <a:ea typeface="+mn-ea"/>
                <a:cs typeface="Calibri"/>
              </a:rPr>
              <a:t> </a:t>
            </a:r>
            <a:r>
              <a:rPr kumimoji="0" sz="2800" b="0" i="0" u="none" strike="noStrike" kern="1200" cap="none" spc="0" normalizeH="0" baseline="0" noProof="0" dirty="0">
                <a:ln>
                  <a:noFill/>
                </a:ln>
                <a:solidFill>
                  <a:srgbClr val="FFFFFF"/>
                </a:solidFill>
                <a:effectLst/>
                <a:uLnTx/>
                <a:uFillTx/>
                <a:latin typeface="Calibri"/>
                <a:ea typeface="+mn-ea"/>
                <a:cs typeface="Calibri"/>
              </a:rPr>
              <a:t> </a:t>
            </a:r>
            <a:r>
              <a:rPr kumimoji="0" lang="tr-TR" sz="2800" b="0" i="0" u="none" strike="noStrike" kern="1200" cap="none" spc="0" normalizeH="0" baseline="0" noProof="0" dirty="0">
                <a:ln>
                  <a:noFill/>
                </a:ln>
                <a:solidFill>
                  <a:srgbClr val="FFFFFF"/>
                </a:solidFill>
                <a:effectLst/>
                <a:uLnTx/>
                <a:uFillTx/>
                <a:latin typeface="Calibri"/>
                <a:ea typeface="+mn-ea"/>
                <a:cs typeface="Calibri"/>
              </a:rPr>
              <a:t>JEOTERMAL KAYNAKLI SERA </a:t>
            </a:r>
            <a:r>
              <a:rPr kumimoji="0" sz="2800" b="0" i="0" u="none" strike="noStrike" kern="1200" cap="none" spc="0" normalizeH="0" baseline="0" noProof="0" dirty="0">
                <a:ln>
                  <a:noFill/>
                </a:ln>
                <a:solidFill>
                  <a:srgbClr val="FFFFFF"/>
                </a:solidFill>
                <a:effectLst/>
                <a:uLnTx/>
                <a:uFillTx/>
                <a:latin typeface="Calibri"/>
                <a:ea typeface="+mn-ea"/>
                <a:cs typeface="Calibri"/>
              </a:rPr>
              <a:t>TDİOSB</a:t>
            </a:r>
            <a:endParaRPr kumimoji="0" sz="2800" b="0" i="0" u="none" strike="noStrike" kern="1200" cap="none" spc="0" normalizeH="0" baseline="0" noProof="0" dirty="0">
              <a:ln>
                <a:noFill/>
              </a:ln>
              <a:solidFill>
                <a:prstClr val="black"/>
              </a:solidFill>
              <a:effectLst/>
              <a:uLnTx/>
              <a:uFillTx/>
              <a:latin typeface="Calibri"/>
              <a:ea typeface="+mn-ea"/>
              <a:cs typeface="Calibri"/>
            </a:endParaRPr>
          </a:p>
        </p:txBody>
      </p:sp>
      <p:sp>
        <p:nvSpPr>
          <p:cNvPr id="17" name="object 17"/>
          <p:cNvSpPr txBox="1"/>
          <p:nvPr/>
        </p:nvSpPr>
        <p:spPr>
          <a:xfrm>
            <a:off x="3500674" y="5244767"/>
            <a:ext cx="2277745" cy="971163"/>
          </a:xfrm>
          <a:prstGeom prst="rect">
            <a:avLst/>
          </a:prstGeom>
        </p:spPr>
        <p:txBody>
          <a:bodyPr vert="horz" wrap="square" lIns="0" tIns="72390" rIns="0" bIns="0" rtlCol="0">
            <a:spAutoFit/>
          </a:bodyPr>
          <a:lstStyle/>
          <a:p>
            <a:pPr marL="12700" marR="5080" lvl="0" indent="1270" algn="ctr" defTabSz="914400" rtl="0" eaLnBrk="1" fontAlgn="auto" latinLnBrk="0" hangingPunct="1">
              <a:lnSpc>
                <a:spcPts val="3740"/>
              </a:lnSpc>
              <a:spcBef>
                <a:spcPts val="570"/>
              </a:spcBef>
              <a:spcAft>
                <a:spcPts val="0"/>
              </a:spcAft>
              <a:buClrTx/>
              <a:buSzTx/>
              <a:buFontTx/>
              <a:buNone/>
              <a:tabLst/>
              <a:defRPr/>
            </a:pPr>
            <a:r>
              <a:rPr kumimoji="0" lang="tr-TR" sz="2000" b="0" i="0" u="none" strike="noStrike" kern="1200" cap="none" spc="-5" normalizeH="0" baseline="0" noProof="0" dirty="0">
                <a:ln>
                  <a:noFill/>
                </a:ln>
                <a:solidFill>
                  <a:srgbClr val="FFFFFF"/>
                </a:solidFill>
                <a:effectLst/>
                <a:uLnTx/>
                <a:uFillTx/>
                <a:latin typeface="Calibri"/>
                <a:ea typeface="+mn-ea"/>
                <a:cs typeface="Calibri"/>
              </a:rPr>
              <a:t>Afyonkarahisar Ticaret Borsası</a:t>
            </a:r>
            <a:endParaRPr kumimoji="0" sz="2000" b="0" i="0" u="none" strike="noStrike" kern="1200" cap="none" spc="0" normalizeH="0" baseline="0" noProof="0" dirty="0">
              <a:ln>
                <a:noFill/>
              </a:ln>
              <a:solidFill>
                <a:prstClr val="black"/>
              </a:solidFill>
              <a:effectLst/>
              <a:uLnTx/>
              <a:uFillTx/>
              <a:latin typeface="Calibri"/>
              <a:ea typeface="+mn-ea"/>
              <a:cs typeface="Calibri"/>
            </a:endParaRPr>
          </a:p>
        </p:txBody>
      </p:sp>
      <p:sp>
        <p:nvSpPr>
          <p:cNvPr id="22" name="object 22"/>
          <p:cNvSpPr txBox="1"/>
          <p:nvPr/>
        </p:nvSpPr>
        <p:spPr>
          <a:xfrm>
            <a:off x="4184649" y="4059798"/>
            <a:ext cx="2809555" cy="971163"/>
          </a:xfrm>
          <a:prstGeom prst="rect">
            <a:avLst/>
          </a:prstGeom>
        </p:spPr>
        <p:txBody>
          <a:bodyPr vert="horz" wrap="square" lIns="0" tIns="72390" rIns="0" bIns="0" rtlCol="0">
            <a:spAutoFit/>
          </a:bodyPr>
          <a:lstStyle/>
          <a:p>
            <a:pPr marL="15875" marR="5080" lvl="0" indent="-3810" algn="ctr" defTabSz="914400" rtl="0" eaLnBrk="1" fontAlgn="auto" latinLnBrk="0" hangingPunct="1">
              <a:lnSpc>
                <a:spcPts val="3740"/>
              </a:lnSpc>
              <a:spcBef>
                <a:spcPts val="570"/>
              </a:spcBef>
              <a:spcAft>
                <a:spcPts val="0"/>
              </a:spcAft>
              <a:buClrTx/>
              <a:buSzTx/>
              <a:buFontTx/>
              <a:buNone/>
              <a:tabLst/>
              <a:defRPr/>
            </a:pPr>
            <a:r>
              <a:rPr kumimoji="0" lang="tr-TR" sz="2000" b="0" i="0" u="none" strike="noStrike" kern="1200" cap="none" spc="5" normalizeH="0" baseline="0" noProof="0" dirty="0">
                <a:ln>
                  <a:noFill/>
                </a:ln>
                <a:solidFill>
                  <a:srgbClr val="FFFFFF"/>
                </a:solidFill>
                <a:effectLst/>
                <a:uLnTx/>
                <a:uFillTx/>
                <a:latin typeface="Calibri"/>
                <a:ea typeface="+mn-ea"/>
                <a:cs typeface="Calibri"/>
              </a:rPr>
              <a:t>Afyonkarahisar Ticaret ve Sanayi Odası</a:t>
            </a:r>
            <a:endParaRPr kumimoji="0" sz="2000" b="0" i="0" u="none" strike="noStrike" kern="1200" cap="none" spc="0" normalizeH="0" baseline="0" noProof="0" dirty="0">
              <a:ln>
                <a:noFill/>
              </a:ln>
              <a:solidFill>
                <a:prstClr val="black"/>
              </a:solidFill>
              <a:effectLst/>
              <a:uLnTx/>
              <a:uFillTx/>
              <a:latin typeface="Calibri"/>
              <a:ea typeface="+mn-ea"/>
              <a:cs typeface="Calibri"/>
            </a:endParaRPr>
          </a:p>
        </p:txBody>
      </p:sp>
      <p:sp>
        <p:nvSpPr>
          <p:cNvPr id="27" name="object 27"/>
          <p:cNvSpPr txBox="1"/>
          <p:nvPr/>
        </p:nvSpPr>
        <p:spPr>
          <a:xfrm>
            <a:off x="7975950" y="3091898"/>
            <a:ext cx="2988080" cy="969881"/>
          </a:xfrm>
          <a:prstGeom prst="rect">
            <a:avLst/>
          </a:prstGeom>
        </p:spPr>
        <p:txBody>
          <a:bodyPr vert="horz" wrap="square" lIns="0" tIns="13970" rIns="0" bIns="0" rtlCol="0">
            <a:spAutoFit/>
          </a:bodyPr>
          <a:lstStyle/>
          <a:p>
            <a:pPr marL="0" marR="0" lvl="0" indent="0" algn="ctr" defTabSz="914400" rtl="0" eaLnBrk="1" fontAlgn="auto" latinLnBrk="0" hangingPunct="1">
              <a:lnSpc>
                <a:spcPts val="3940"/>
              </a:lnSpc>
              <a:spcBef>
                <a:spcPts val="110"/>
              </a:spcBef>
              <a:spcAft>
                <a:spcPts val="0"/>
              </a:spcAft>
              <a:buClrTx/>
              <a:buSzTx/>
              <a:buFontTx/>
              <a:buNone/>
              <a:tabLst/>
              <a:defRPr/>
            </a:pPr>
            <a:r>
              <a:rPr kumimoji="0" lang="tr-TR" sz="2000" b="0" i="0" u="none" strike="noStrike" kern="1200" cap="none" spc="-5" normalizeH="0" baseline="0" noProof="0" dirty="0">
                <a:ln>
                  <a:noFill/>
                </a:ln>
                <a:solidFill>
                  <a:srgbClr val="FFFFFF"/>
                </a:solidFill>
                <a:effectLst/>
                <a:uLnTx/>
                <a:uFillTx/>
                <a:latin typeface="Calibri"/>
                <a:ea typeface="+mn-ea"/>
                <a:cs typeface="Calibri"/>
              </a:rPr>
              <a:t>Afyonkarahisar Valiliği </a:t>
            </a:r>
          </a:p>
          <a:p>
            <a:pPr marL="0" marR="0" lvl="0" indent="0" algn="ctr" defTabSz="914400" rtl="0" eaLnBrk="1" fontAlgn="auto" latinLnBrk="0" hangingPunct="1">
              <a:lnSpc>
                <a:spcPts val="3940"/>
              </a:lnSpc>
              <a:spcBef>
                <a:spcPts val="110"/>
              </a:spcBef>
              <a:spcAft>
                <a:spcPts val="0"/>
              </a:spcAft>
              <a:buClrTx/>
              <a:buSzTx/>
              <a:buFontTx/>
              <a:buNone/>
              <a:tabLst/>
              <a:defRPr/>
            </a:pPr>
            <a:r>
              <a:rPr kumimoji="0" lang="tr-TR" sz="2000" b="0" i="0" u="none" strike="noStrike" kern="1200" cap="none" spc="-5" normalizeH="0" baseline="0" noProof="0" dirty="0">
                <a:ln>
                  <a:noFill/>
                </a:ln>
                <a:solidFill>
                  <a:srgbClr val="FFFFFF"/>
                </a:solidFill>
                <a:effectLst/>
                <a:uLnTx/>
                <a:uFillTx/>
                <a:latin typeface="Calibri"/>
                <a:ea typeface="+mn-ea"/>
                <a:cs typeface="Calibri"/>
              </a:rPr>
              <a:t>(İl Özel İdaresi</a:t>
            </a:r>
            <a:endParaRPr kumimoji="0" sz="2000" b="0" i="0" u="none" strike="noStrike" kern="1200" cap="none" spc="0" normalizeH="0" baseline="0" noProof="0" dirty="0">
              <a:ln>
                <a:noFill/>
              </a:ln>
              <a:solidFill>
                <a:prstClr val="black"/>
              </a:solidFill>
              <a:effectLst/>
              <a:uLnTx/>
              <a:uFillTx/>
              <a:latin typeface="Calibri"/>
              <a:ea typeface="+mn-ea"/>
              <a:cs typeface="Calibri"/>
            </a:endParaRPr>
          </a:p>
        </p:txBody>
      </p:sp>
      <p:sp>
        <p:nvSpPr>
          <p:cNvPr id="32" name="object 32"/>
          <p:cNvSpPr txBox="1"/>
          <p:nvPr/>
        </p:nvSpPr>
        <p:spPr>
          <a:xfrm>
            <a:off x="11580786" y="3566021"/>
            <a:ext cx="2477374" cy="1061637"/>
          </a:xfrm>
          <a:prstGeom prst="rect">
            <a:avLst/>
          </a:prstGeom>
        </p:spPr>
        <p:txBody>
          <a:bodyPr vert="horz" wrap="square" lIns="0" tIns="72390" rIns="0" bIns="0" rtlCol="0">
            <a:spAutoFit/>
          </a:bodyPr>
          <a:lstStyle/>
          <a:p>
            <a:pPr marL="415925" marR="5080" lvl="0" indent="-403860" algn="ctr" defTabSz="914400" rtl="0" eaLnBrk="1" fontAlgn="auto" latinLnBrk="0" hangingPunct="1">
              <a:lnSpc>
                <a:spcPts val="3740"/>
              </a:lnSpc>
              <a:spcBef>
                <a:spcPts val="570"/>
              </a:spcBef>
              <a:spcAft>
                <a:spcPts val="0"/>
              </a:spcAft>
              <a:buClrTx/>
              <a:buSzTx/>
              <a:buFontTx/>
              <a:buNone/>
              <a:tabLst/>
              <a:defRPr/>
            </a:pPr>
            <a:r>
              <a:rPr kumimoji="0" lang="tr-TR" sz="2400" b="0" i="0" u="none" strike="noStrike" kern="1200" cap="none" spc="5" normalizeH="0" baseline="0" noProof="0" dirty="0">
                <a:ln>
                  <a:noFill/>
                </a:ln>
                <a:solidFill>
                  <a:srgbClr val="FFFFFF"/>
                </a:solidFill>
                <a:effectLst/>
                <a:uLnTx/>
                <a:uFillTx/>
                <a:latin typeface="Calibri"/>
                <a:ea typeface="+mn-ea"/>
                <a:cs typeface="Calibri"/>
              </a:rPr>
              <a:t>Afyonkarahisar</a:t>
            </a:r>
          </a:p>
          <a:p>
            <a:pPr marL="415925" marR="5080" lvl="0" indent="-403860" algn="ctr" defTabSz="914400" rtl="0" eaLnBrk="1" fontAlgn="auto" latinLnBrk="0" hangingPunct="1">
              <a:lnSpc>
                <a:spcPts val="3740"/>
              </a:lnSpc>
              <a:spcBef>
                <a:spcPts val="570"/>
              </a:spcBef>
              <a:spcAft>
                <a:spcPts val="0"/>
              </a:spcAft>
              <a:buClrTx/>
              <a:buSzTx/>
              <a:buFontTx/>
              <a:buNone/>
              <a:tabLst/>
              <a:defRPr/>
            </a:pPr>
            <a:r>
              <a:rPr kumimoji="0" lang="tr-TR" sz="2400" b="0" i="0" u="none" strike="noStrike" kern="1200" cap="none" spc="5" normalizeH="0" baseline="0" noProof="0" dirty="0">
                <a:ln>
                  <a:noFill/>
                </a:ln>
                <a:solidFill>
                  <a:srgbClr val="FFFFFF"/>
                </a:solidFill>
                <a:effectLst/>
                <a:uLnTx/>
                <a:uFillTx/>
                <a:latin typeface="Calibri"/>
                <a:ea typeface="+mn-ea"/>
                <a:cs typeface="Calibri"/>
              </a:rPr>
              <a:t>Ticaret Borsası</a:t>
            </a:r>
            <a:endParaRPr kumimoji="0" sz="2400" b="0" i="0" u="none" strike="noStrike" kern="1200" cap="none" spc="0" normalizeH="0" baseline="0" noProof="0" dirty="0">
              <a:ln>
                <a:noFill/>
              </a:ln>
              <a:solidFill>
                <a:prstClr val="black"/>
              </a:solidFill>
              <a:effectLst/>
              <a:uLnTx/>
              <a:uFillTx/>
              <a:latin typeface="Calibri"/>
              <a:ea typeface="+mn-ea"/>
              <a:cs typeface="Calibri"/>
            </a:endParaRPr>
          </a:p>
        </p:txBody>
      </p:sp>
      <p:sp>
        <p:nvSpPr>
          <p:cNvPr id="37" name="object 37"/>
          <p:cNvSpPr txBox="1"/>
          <p:nvPr/>
        </p:nvSpPr>
        <p:spPr>
          <a:xfrm>
            <a:off x="14972971" y="8263837"/>
            <a:ext cx="2502640" cy="510204"/>
          </a:xfrm>
          <a:prstGeom prst="rect">
            <a:avLst/>
          </a:prstGeom>
        </p:spPr>
        <p:txBody>
          <a:bodyPr vert="horz" wrap="square" lIns="0" tIns="72390" rIns="0" bIns="0" rtlCol="0">
            <a:spAutoFit/>
          </a:bodyPr>
          <a:lstStyle/>
          <a:p>
            <a:pPr marL="12700" marR="5080" lvl="0" indent="0" algn="ctr" defTabSz="914400" rtl="0" eaLnBrk="1" fontAlgn="auto" latinLnBrk="0" hangingPunct="1">
              <a:lnSpc>
                <a:spcPts val="3740"/>
              </a:lnSpc>
              <a:spcBef>
                <a:spcPts val="570"/>
              </a:spcBef>
              <a:spcAft>
                <a:spcPts val="0"/>
              </a:spcAft>
              <a:buClrTx/>
              <a:buSzTx/>
              <a:buFontTx/>
              <a:buNone/>
              <a:tabLst/>
              <a:defRPr/>
            </a:pPr>
            <a:r>
              <a:rPr kumimoji="0" lang="tr-TR" sz="2400" b="0" i="0" u="none" strike="noStrike" kern="1200" cap="none" spc="5" normalizeH="0" baseline="0" noProof="0" dirty="0">
                <a:ln>
                  <a:noFill/>
                </a:ln>
                <a:solidFill>
                  <a:srgbClr val="FFFFFF"/>
                </a:solidFill>
                <a:effectLst/>
                <a:uLnTx/>
                <a:uFillTx/>
                <a:latin typeface="Calibri"/>
                <a:ea typeface="+mn-ea"/>
                <a:cs typeface="Calibri"/>
              </a:rPr>
              <a:t>Çobanlar Belediyesi</a:t>
            </a:r>
            <a:endParaRPr kumimoji="0" sz="2400" b="0" i="0" u="none" strike="noStrike" kern="1200" cap="none" spc="0" normalizeH="0" baseline="0" noProof="0" dirty="0">
              <a:ln>
                <a:noFill/>
              </a:ln>
              <a:solidFill>
                <a:prstClr val="black"/>
              </a:solidFill>
              <a:effectLst/>
              <a:uLnTx/>
              <a:uFillTx/>
              <a:latin typeface="Calibri"/>
              <a:ea typeface="+mn-ea"/>
              <a:cs typeface="Calibri"/>
            </a:endParaRPr>
          </a:p>
        </p:txBody>
      </p:sp>
      <p:sp>
        <p:nvSpPr>
          <p:cNvPr id="42" name="object 42"/>
          <p:cNvSpPr txBox="1">
            <a:spLocks noGrp="1"/>
          </p:cNvSpPr>
          <p:nvPr>
            <p:ph type="sldNum" sz="quarter" idx="7"/>
          </p:nvPr>
        </p:nvSpPr>
        <p:spPr>
          <a:prstGeom prst="rect">
            <a:avLst/>
          </a:prstGeom>
        </p:spPr>
        <p:txBody>
          <a:bodyPr vert="horz" wrap="square" lIns="0" tIns="12065" rIns="0" bIns="0" rtlCol="0">
            <a:spAutoFit/>
          </a:bodyPr>
          <a:lstStyle/>
          <a:p>
            <a:pPr marL="38100" marR="0" lvl="0" indent="0" algn="l" defTabSz="914400" rtl="0" eaLnBrk="1" fontAlgn="auto" latinLnBrk="0" hangingPunct="1">
              <a:lnSpc>
                <a:spcPct val="100000"/>
              </a:lnSpc>
              <a:spcBef>
                <a:spcPts val="95"/>
              </a:spcBef>
              <a:spcAft>
                <a:spcPts val="0"/>
              </a:spcAft>
              <a:buClrTx/>
              <a:buSzTx/>
              <a:buFontTx/>
              <a:buNone/>
              <a:tabLst/>
              <a:defRPr/>
            </a:pPr>
            <a:fld id="{81D60167-4931-47E6-BA6A-407CBD079E47}" type="slidenum">
              <a:rPr kumimoji="0" sz="1950" b="0" i="0" u="none" strike="noStrike" kern="1200" cap="none" spc="5" normalizeH="0" baseline="0" noProof="0" dirty="0">
                <a:ln>
                  <a:noFill/>
                </a:ln>
                <a:solidFill>
                  <a:srgbClr val="4789B0"/>
                </a:solidFill>
                <a:effectLst/>
                <a:uLnTx/>
                <a:uFillTx/>
                <a:latin typeface="Times New Roman"/>
                <a:ea typeface="+mn-ea"/>
                <a:cs typeface="Times New Roman"/>
              </a:rPr>
              <a:pPr marL="38100" marR="0" lvl="0" indent="0" algn="l" defTabSz="914400" rtl="0" eaLnBrk="1" fontAlgn="auto" latinLnBrk="0" hangingPunct="1">
                <a:lnSpc>
                  <a:spcPct val="100000"/>
                </a:lnSpc>
                <a:spcBef>
                  <a:spcPts val="95"/>
                </a:spcBef>
                <a:spcAft>
                  <a:spcPts val="0"/>
                </a:spcAft>
                <a:buClrTx/>
                <a:buSzTx/>
                <a:buFontTx/>
                <a:buNone/>
                <a:tabLst/>
                <a:defRPr/>
              </a:pPr>
              <a:t>11</a:t>
            </a:fld>
            <a:endParaRPr kumimoji="0" sz="1950" b="0" i="0" u="none" strike="noStrike" kern="1200" cap="none" spc="5" normalizeH="0" baseline="0" noProof="0" dirty="0">
              <a:ln>
                <a:noFill/>
              </a:ln>
              <a:solidFill>
                <a:srgbClr val="4789B0"/>
              </a:solidFill>
              <a:effectLst/>
              <a:uLnTx/>
              <a:uFillTx/>
              <a:latin typeface="Times New Roman"/>
              <a:ea typeface="+mn-ea"/>
              <a:cs typeface="Times New Roman"/>
            </a:endParaRPr>
          </a:p>
        </p:txBody>
      </p:sp>
      <p:sp>
        <p:nvSpPr>
          <p:cNvPr id="43" name="object 43"/>
          <p:cNvSpPr txBox="1">
            <a:spLocks noGrp="1"/>
          </p:cNvSpPr>
          <p:nvPr>
            <p:ph type="ftr" sz="quarter" idx="5"/>
          </p:nvPr>
        </p:nvSpPr>
        <p:spPr>
          <a:prstGeom prst="rect">
            <a:avLst/>
          </a:prstGeom>
        </p:spPr>
        <p:txBody>
          <a:bodyPr vert="horz" wrap="square" lIns="0" tIns="0" rIns="0" bIns="0" rtlCol="0">
            <a:spAutoFit/>
          </a:bodyPr>
          <a:lstStyle/>
          <a:p>
            <a:pPr marL="12700" marR="0" lvl="0" indent="0" algn="l" defTabSz="914400" rtl="0" eaLnBrk="1" fontAlgn="auto" latinLnBrk="0" hangingPunct="1">
              <a:lnSpc>
                <a:spcPts val="1380"/>
              </a:lnSpc>
              <a:spcBef>
                <a:spcPts val="0"/>
              </a:spcBef>
              <a:spcAft>
                <a:spcPts val="0"/>
              </a:spcAft>
              <a:buClrTx/>
              <a:buSzTx/>
              <a:buFontTx/>
              <a:buNone/>
              <a:tabLst/>
              <a:defRPr/>
            </a:pPr>
            <a:r>
              <a:rPr kumimoji="0" sz="1150" b="1" i="0" u="none" strike="noStrike" kern="1200" cap="none" spc="0" normalizeH="0" baseline="0" noProof="0" dirty="0">
                <a:ln>
                  <a:noFill/>
                </a:ln>
                <a:solidFill>
                  <a:srgbClr val="004081"/>
                </a:solidFill>
                <a:effectLst/>
                <a:uLnTx/>
                <a:uFillTx/>
                <a:latin typeface="Arial"/>
                <a:ea typeface="+mn-ea"/>
                <a:cs typeface="Arial"/>
              </a:rPr>
              <a:t>Tarıma</a:t>
            </a:r>
            <a:r>
              <a:rPr kumimoji="0" sz="1150" b="1" i="0" u="none" strike="noStrike" kern="1200" cap="none" spc="-15" normalizeH="0" baseline="0" noProof="0" dirty="0">
                <a:ln>
                  <a:noFill/>
                </a:ln>
                <a:solidFill>
                  <a:srgbClr val="004081"/>
                </a:solidFill>
                <a:effectLst/>
                <a:uLnTx/>
                <a:uFillTx/>
                <a:latin typeface="Arial"/>
                <a:ea typeface="+mn-ea"/>
                <a:cs typeface="Arial"/>
              </a:rPr>
              <a:t> </a:t>
            </a:r>
            <a:r>
              <a:rPr kumimoji="0" sz="1150" b="1" i="0" u="none" strike="noStrike" kern="1200" cap="none" spc="-10" normalizeH="0" baseline="0" noProof="0" dirty="0">
                <a:ln>
                  <a:noFill/>
                </a:ln>
                <a:solidFill>
                  <a:srgbClr val="004081"/>
                </a:solidFill>
                <a:effectLst/>
                <a:uLnTx/>
                <a:uFillTx/>
                <a:latin typeface="Arial"/>
                <a:ea typeface="+mn-ea"/>
                <a:cs typeface="Arial"/>
              </a:rPr>
              <a:t>Dayalı</a:t>
            </a:r>
            <a:r>
              <a:rPr kumimoji="0" sz="1150" b="1" i="0" u="none" strike="noStrike" kern="1200" cap="none" spc="25" normalizeH="0" baseline="0" noProof="0" dirty="0">
                <a:ln>
                  <a:noFill/>
                </a:ln>
                <a:solidFill>
                  <a:srgbClr val="004081"/>
                </a:solidFill>
                <a:effectLst/>
                <a:uLnTx/>
                <a:uFillTx/>
                <a:latin typeface="Arial"/>
                <a:ea typeface="+mn-ea"/>
                <a:cs typeface="Arial"/>
              </a:rPr>
              <a:t> </a:t>
            </a:r>
            <a:r>
              <a:rPr kumimoji="0" sz="1150" b="1" i="0" u="none" strike="noStrike" kern="1200" cap="none" spc="0" normalizeH="0" baseline="0" noProof="0" dirty="0">
                <a:ln>
                  <a:noFill/>
                </a:ln>
                <a:solidFill>
                  <a:srgbClr val="004081"/>
                </a:solidFill>
                <a:effectLst/>
                <a:uLnTx/>
                <a:uFillTx/>
                <a:latin typeface="Arial"/>
                <a:ea typeface="+mn-ea"/>
                <a:cs typeface="Arial"/>
              </a:rPr>
              <a:t>Sera</a:t>
            </a:r>
            <a:r>
              <a:rPr kumimoji="0" sz="1150" b="1" i="0" u="none" strike="noStrike" kern="1200" cap="none" spc="-10" normalizeH="0" baseline="0" noProof="0" dirty="0">
                <a:ln>
                  <a:noFill/>
                </a:ln>
                <a:solidFill>
                  <a:srgbClr val="004081"/>
                </a:solidFill>
                <a:effectLst/>
                <a:uLnTx/>
                <a:uFillTx/>
                <a:latin typeface="Arial"/>
                <a:ea typeface="+mn-ea"/>
                <a:cs typeface="Arial"/>
              </a:rPr>
              <a:t> </a:t>
            </a:r>
            <a:r>
              <a:rPr kumimoji="0" sz="1150" b="1" i="0" u="none" strike="noStrike" kern="1200" cap="none" spc="0" normalizeH="0" baseline="0" noProof="0" dirty="0">
                <a:ln>
                  <a:noFill/>
                </a:ln>
                <a:solidFill>
                  <a:srgbClr val="004081"/>
                </a:solidFill>
                <a:effectLst/>
                <a:uLnTx/>
                <a:uFillTx/>
                <a:latin typeface="Arial"/>
                <a:ea typeface="+mn-ea"/>
                <a:cs typeface="Arial"/>
              </a:rPr>
              <a:t>İhtisas</a:t>
            </a:r>
            <a:r>
              <a:rPr kumimoji="0" sz="1150" b="1" i="0" u="none" strike="noStrike" kern="1200" cap="none" spc="-35" normalizeH="0" baseline="0" noProof="0" dirty="0">
                <a:ln>
                  <a:noFill/>
                </a:ln>
                <a:solidFill>
                  <a:srgbClr val="004081"/>
                </a:solidFill>
                <a:effectLst/>
                <a:uLnTx/>
                <a:uFillTx/>
                <a:latin typeface="Arial"/>
                <a:ea typeface="+mn-ea"/>
                <a:cs typeface="Arial"/>
              </a:rPr>
              <a:t> </a:t>
            </a:r>
            <a:r>
              <a:rPr kumimoji="0" sz="1150" b="1" i="0" u="none" strike="noStrike" kern="1200" cap="none" spc="0" normalizeH="0" baseline="0" noProof="0" dirty="0">
                <a:ln>
                  <a:noFill/>
                </a:ln>
                <a:solidFill>
                  <a:srgbClr val="004081"/>
                </a:solidFill>
                <a:effectLst/>
                <a:uLnTx/>
                <a:uFillTx/>
                <a:latin typeface="Arial"/>
                <a:ea typeface="+mn-ea"/>
                <a:cs typeface="Arial"/>
              </a:rPr>
              <a:t>Organize</a:t>
            </a:r>
            <a:r>
              <a:rPr kumimoji="0" sz="1150" b="1" i="0" u="none" strike="noStrike" kern="1200" cap="none" spc="-30" normalizeH="0" baseline="0" noProof="0" dirty="0">
                <a:ln>
                  <a:noFill/>
                </a:ln>
                <a:solidFill>
                  <a:srgbClr val="004081"/>
                </a:solidFill>
                <a:effectLst/>
                <a:uLnTx/>
                <a:uFillTx/>
                <a:latin typeface="Arial"/>
                <a:ea typeface="+mn-ea"/>
                <a:cs typeface="Arial"/>
              </a:rPr>
              <a:t> </a:t>
            </a:r>
            <a:r>
              <a:rPr kumimoji="0" sz="1150" b="1" i="0" u="none" strike="noStrike" kern="1200" cap="none" spc="-10" normalizeH="0" baseline="0" noProof="0" dirty="0">
                <a:ln>
                  <a:noFill/>
                </a:ln>
                <a:solidFill>
                  <a:srgbClr val="004081"/>
                </a:solidFill>
                <a:effectLst/>
                <a:uLnTx/>
                <a:uFillTx/>
                <a:latin typeface="Arial"/>
                <a:ea typeface="+mn-ea"/>
                <a:cs typeface="Arial"/>
              </a:rPr>
              <a:t>Sanayi</a:t>
            </a:r>
            <a:r>
              <a:rPr kumimoji="0" sz="1150" b="1" i="0" u="none" strike="noStrike" kern="1200" cap="none" spc="30" normalizeH="0" baseline="0" noProof="0" dirty="0">
                <a:ln>
                  <a:noFill/>
                </a:ln>
                <a:solidFill>
                  <a:srgbClr val="004081"/>
                </a:solidFill>
                <a:effectLst/>
                <a:uLnTx/>
                <a:uFillTx/>
                <a:latin typeface="Arial"/>
                <a:ea typeface="+mn-ea"/>
                <a:cs typeface="Arial"/>
              </a:rPr>
              <a:t> </a:t>
            </a:r>
            <a:r>
              <a:rPr kumimoji="0" sz="1150" b="1" i="0" u="none" strike="noStrike" kern="1200" cap="none" spc="-5" normalizeH="0" baseline="0" noProof="0" dirty="0">
                <a:ln>
                  <a:noFill/>
                </a:ln>
                <a:solidFill>
                  <a:srgbClr val="004081"/>
                </a:solidFill>
                <a:effectLst/>
                <a:uLnTx/>
                <a:uFillTx/>
                <a:latin typeface="Arial"/>
                <a:ea typeface="+mn-ea"/>
                <a:cs typeface="Arial"/>
              </a:rPr>
              <a:t>Bölgesi</a:t>
            </a:r>
          </a:p>
        </p:txBody>
      </p:sp>
      <p:sp>
        <p:nvSpPr>
          <p:cNvPr id="45" name="object 12">
            <a:extLst>
              <a:ext uri="{FF2B5EF4-FFF2-40B4-BE49-F238E27FC236}">
                <a16:creationId xmlns:a16="http://schemas.microsoft.com/office/drawing/2014/main" id="{6D0A6799-260E-9577-C490-C93235619C98}"/>
              </a:ext>
            </a:extLst>
          </p:cNvPr>
          <p:cNvSpPr txBox="1"/>
          <p:nvPr/>
        </p:nvSpPr>
        <p:spPr>
          <a:xfrm>
            <a:off x="3423219" y="8705850"/>
            <a:ext cx="2232660" cy="496674"/>
          </a:xfrm>
          <a:prstGeom prst="rect">
            <a:avLst/>
          </a:prstGeom>
        </p:spPr>
        <p:txBody>
          <a:bodyPr vert="horz" wrap="square" lIns="0" tIns="72390" rIns="0" bIns="0" rtlCol="0">
            <a:spAutoFit/>
          </a:bodyPr>
          <a:lstStyle/>
          <a:p>
            <a:pPr marL="26034" marR="5080" lvl="0" indent="-13970" algn="ctr" defTabSz="914400" rtl="0" eaLnBrk="1" fontAlgn="auto" latinLnBrk="0" hangingPunct="1">
              <a:lnSpc>
                <a:spcPts val="3740"/>
              </a:lnSpc>
              <a:spcBef>
                <a:spcPts val="570"/>
              </a:spcBef>
              <a:spcAft>
                <a:spcPts val="0"/>
              </a:spcAft>
              <a:buClrTx/>
              <a:buSzTx/>
              <a:buFontTx/>
              <a:buNone/>
              <a:tabLst/>
              <a:defRPr/>
            </a:pPr>
            <a:r>
              <a:rPr kumimoji="0" lang="tr-TR" sz="2000" b="0" i="0" u="none" strike="noStrike" kern="1200" cap="none" spc="5" normalizeH="0" baseline="0" noProof="0" dirty="0">
                <a:ln>
                  <a:noFill/>
                </a:ln>
                <a:solidFill>
                  <a:srgbClr val="FFFFFF"/>
                </a:solidFill>
                <a:effectLst/>
                <a:uLnTx/>
                <a:uFillTx/>
                <a:latin typeface="Calibri"/>
                <a:ea typeface="+mn-ea"/>
                <a:cs typeface="Calibri"/>
              </a:rPr>
              <a:t>Çay Belediyesi</a:t>
            </a:r>
            <a:endParaRPr kumimoji="0" sz="2000" b="0" i="0" u="none" strike="noStrike" kern="1200" cap="none" spc="0" normalizeH="0" baseline="0" noProof="0" dirty="0">
              <a:ln>
                <a:noFill/>
              </a:ln>
              <a:solidFill>
                <a:prstClr val="black"/>
              </a:solidFill>
              <a:effectLst/>
              <a:uLnTx/>
              <a:uFillTx/>
              <a:latin typeface="Calibri"/>
              <a:ea typeface="+mn-ea"/>
              <a:cs typeface="Calibri"/>
            </a:endParaRPr>
          </a:p>
        </p:txBody>
      </p:sp>
      <p:sp>
        <p:nvSpPr>
          <p:cNvPr id="5" name="object 37">
            <a:extLst>
              <a:ext uri="{FF2B5EF4-FFF2-40B4-BE49-F238E27FC236}">
                <a16:creationId xmlns:a16="http://schemas.microsoft.com/office/drawing/2014/main" id="{3878ADCF-E7F6-3BB7-9206-4974C04BFA6A}"/>
              </a:ext>
            </a:extLst>
          </p:cNvPr>
          <p:cNvSpPr txBox="1"/>
          <p:nvPr/>
        </p:nvSpPr>
        <p:spPr>
          <a:xfrm>
            <a:off x="14283307" y="6290646"/>
            <a:ext cx="2502640" cy="510204"/>
          </a:xfrm>
          <a:prstGeom prst="rect">
            <a:avLst/>
          </a:prstGeom>
        </p:spPr>
        <p:txBody>
          <a:bodyPr vert="horz" wrap="square" lIns="0" tIns="72390" rIns="0" bIns="0" rtlCol="0">
            <a:spAutoFit/>
          </a:bodyPr>
          <a:lstStyle/>
          <a:p>
            <a:pPr marL="12700" marR="5080" lvl="0" indent="0" algn="ctr" defTabSz="914400" rtl="0" eaLnBrk="1" fontAlgn="auto" latinLnBrk="0" hangingPunct="1">
              <a:lnSpc>
                <a:spcPts val="3740"/>
              </a:lnSpc>
              <a:spcBef>
                <a:spcPts val="570"/>
              </a:spcBef>
              <a:spcAft>
                <a:spcPts val="0"/>
              </a:spcAft>
              <a:buClrTx/>
              <a:buSzTx/>
              <a:buFontTx/>
              <a:buNone/>
              <a:tabLst/>
              <a:defRPr/>
            </a:pPr>
            <a:r>
              <a:rPr kumimoji="0" lang="tr-TR" sz="2400" b="0" i="0" u="none" strike="noStrike" kern="1200" cap="none" spc="5" normalizeH="0" baseline="0" noProof="0" dirty="0">
                <a:ln>
                  <a:noFill/>
                </a:ln>
                <a:solidFill>
                  <a:srgbClr val="FFFFFF"/>
                </a:solidFill>
                <a:effectLst/>
                <a:uLnTx/>
                <a:uFillTx/>
                <a:latin typeface="Calibri"/>
                <a:ea typeface="+mn-ea"/>
                <a:cs typeface="Calibri"/>
              </a:rPr>
              <a:t>Bolvadin Belediyesi</a:t>
            </a:r>
            <a:endParaRPr kumimoji="0" sz="2400" b="0" i="0" u="none" strike="noStrike" kern="1200" cap="none" spc="0" normalizeH="0" baseline="0" noProof="0" dirty="0">
              <a:ln>
                <a:noFill/>
              </a:ln>
              <a:solidFill>
                <a:prstClr val="black"/>
              </a:solidFill>
              <a:effectLst/>
              <a:uLnTx/>
              <a:uFillTx/>
              <a:latin typeface="Calibri"/>
              <a:ea typeface="+mn-ea"/>
              <a:cs typeface="Calibri"/>
            </a:endParaRPr>
          </a:p>
        </p:txBody>
      </p:sp>
      <p:sp>
        <p:nvSpPr>
          <p:cNvPr id="46" name="object 12">
            <a:extLst>
              <a:ext uri="{FF2B5EF4-FFF2-40B4-BE49-F238E27FC236}">
                <a16:creationId xmlns:a16="http://schemas.microsoft.com/office/drawing/2014/main" id="{36B375E9-099B-C4E4-6778-73C4467E3B89}"/>
              </a:ext>
            </a:extLst>
          </p:cNvPr>
          <p:cNvSpPr txBox="1"/>
          <p:nvPr/>
        </p:nvSpPr>
        <p:spPr>
          <a:xfrm>
            <a:off x="2718212" y="6798513"/>
            <a:ext cx="2923502" cy="971163"/>
          </a:xfrm>
          <a:prstGeom prst="rect">
            <a:avLst/>
          </a:prstGeom>
        </p:spPr>
        <p:txBody>
          <a:bodyPr vert="horz" wrap="square" lIns="0" tIns="72390" rIns="0" bIns="0" rtlCol="0">
            <a:spAutoFit/>
          </a:bodyPr>
          <a:lstStyle/>
          <a:p>
            <a:pPr marL="26034" marR="5080" lvl="0" indent="-13970" algn="ctr" defTabSz="914400" rtl="0" eaLnBrk="1" fontAlgn="auto" latinLnBrk="0" hangingPunct="1">
              <a:lnSpc>
                <a:spcPts val="3740"/>
              </a:lnSpc>
              <a:spcBef>
                <a:spcPts val="570"/>
              </a:spcBef>
              <a:spcAft>
                <a:spcPts val="0"/>
              </a:spcAft>
              <a:buClrTx/>
              <a:buSzTx/>
              <a:buFontTx/>
              <a:buNone/>
              <a:tabLst/>
              <a:defRPr/>
            </a:pPr>
            <a:r>
              <a:rPr kumimoji="0" lang="tr-TR" sz="2000" b="0" i="0" u="none" strike="noStrike" kern="1200" cap="none" spc="5" normalizeH="0" baseline="0" noProof="0" dirty="0">
                <a:ln>
                  <a:noFill/>
                </a:ln>
                <a:solidFill>
                  <a:srgbClr val="FFFFFF"/>
                </a:solidFill>
                <a:effectLst/>
                <a:uLnTx/>
                <a:uFillTx/>
                <a:latin typeface="Calibri"/>
                <a:ea typeface="+mn-ea"/>
                <a:cs typeface="Calibri"/>
              </a:rPr>
              <a:t>Anadolu Sera Organize Tarım Bölgesi Derneği</a:t>
            </a:r>
            <a:endParaRPr kumimoji="0" sz="2000" b="0" i="0" u="none" strike="noStrike" kern="1200" cap="none" spc="0" normalizeH="0" baseline="0" noProof="0" dirty="0">
              <a:ln>
                <a:noFill/>
              </a:ln>
              <a:solidFill>
                <a:prstClr val="black"/>
              </a:solidFill>
              <a:effectLst/>
              <a:uLnTx/>
              <a:uFillTx/>
              <a:latin typeface="Calibri"/>
              <a:ea typeface="+mn-ea"/>
              <a:cs typeface="Calibri"/>
            </a:endParaRPr>
          </a:p>
        </p:txBody>
      </p:sp>
      <p:graphicFrame>
        <p:nvGraphicFramePr>
          <p:cNvPr id="8" name="Tablo 7">
            <a:extLst>
              <a:ext uri="{FF2B5EF4-FFF2-40B4-BE49-F238E27FC236}">
                <a16:creationId xmlns:a16="http://schemas.microsoft.com/office/drawing/2014/main" id="{356E0362-F7C9-9C44-064A-D595310EFDA1}"/>
              </a:ext>
            </a:extLst>
          </p:cNvPr>
          <p:cNvGraphicFramePr>
            <a:graphicFrameLocks noGrp="1"/>
          </p:cNvGraphicFramePr>
          <p:nvPr>
            <p:extLst>
              <p:ext uri="{D42A27DB-BD31-4B8C-83A1-F6EECF244321}">
                <p14:modId xmlns:p14="http://schemas.microsoft.com/office/powerpoint/2010/main" val="2522603845"/>
              </p:ext>
            </p:extLst>
          </p:nvPr>
        </p:nvGraphicFramePr>
        <p:xfrm>
          <a:off x="1822450" y="2541659"/>
          <a:ext cx="15468600" cy="6392790"/>
        </p:xfrm>
        <a:graphic>
          <a:graphicData uri="http://schemas.openxmlformats.org/drawingml/2006/table">
            <a:tbl>
              <a:tblPr firstRow="1" firstCol="1" bandRow="1"/>
              <a:tblGrid>
                <a:gridCol w="9360868">
                  <a:extLst>
                    <a:ext uri="{9D8B030D-6E8A-4147-A177-3AD203B41FA5}">
                      <a16:colId xmlns:a16="http://schemas.microsoft.com/office/drawing/2014/main" val="3515462010"/>
                    </a:ext>
                  </a:extLst>
                </a:gridCol>
                <a:gridCol w="2140530">
                  <a:extLst>
                    <a:ext uri="{9D8B030D-6E8A-4147-A177-3AD203B41FA5}">
                      <a16:colId xmlns:a16="http://schemas.microsoft.com/office/drawing/2014/main" val="736241800"/>
                    </a:ext>
                  </a:extLst>
                </a:gridCol>
                <a:gridCol w="3967202">
                  <a:extLst>
                    <a:ext uri="{9D8B030D-6E8A-4147-A177-3AD203B41FA5}">
                      <a16:colId xmlns:a16="http://schemas.microsoft.com/office/drawing/2014/main" val="1508417975"/>
                    </a:ext>
                  </a:extLst>
                </a:gridCol>
              </a:tblGrid>
              <a:tr h="1713043">
                <a:tc>
                  <a:txBody>
                    <a:bodyPr/>
                    <a:lstStyle/>
                    <a:p>
                      <a:pPr>
                        <a:lnSpc>
                          <a:spcPct val="107000"/>
                        </a:lnSpc>
                        <a:spcAft>
                          <a:spcPts val="800"/>
                        </a:spcAft>
                      </a:pPr>
                      <a:r>
                        <a:rPr lang="tr-TR" sz="2400" b="1" kern="0" dirty="0">
                          <a:effectLst/>
                          <a:latin typeface="Times New Roman" panose="02020603050405020304" pitchFamily="18" charset="0"/>
                          <a:ea typeface="Calibri" panose="020F0502020204030204" pitchFamily="34" charset="0"/>
                          <a:cs typeface="Times New Roman" panose="02020603050405020304" pitchFamily="18" charset="0"/>
                        </a:rPr>
                        <a:t>KURUCU KURUM VE KURULUŞLAR</a:t>
                      </a:r>
                      <a:endParaRPr lang="tr-TR"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3474" marR="634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tr-TR" sz="2400" b="1" kern="0" dirty="0">
                          <a:effectLst/>
                          <a:latin typeface="Times New Roman" panose="02020603050405020304" pitchFamily="18" charset="0"/>
                          <a:ea typeface="Calibri" panose="020F0502020204030204" pitchFamily="34" charset="0"/>
                          <a:cs typeface="Times New Roman" panose="02020603050405020304" pitchFamily="18" charset="0"/>
                        </a:rPr>
                        <a:t>KATILMA PAYI ORANI(*)</a:t>
                      </a:r>
                      <a:endParaRPr lang="tr-TR"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3474" marR="634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tr-TR" sz="2400" b="1" kern="0" dirty="0">
                          <a:effectLst/>
                          <a:latin typeface="Times New Roman" panose="02020603050405020304" pitchFamily="18" charset="0"/>
                          <a:ea typeface="Calibri" panose="020F0502020204030204" pitchFamily="34" charset="0"/>
                          <a:cs typeface="Times New Roman" panose="02020603050405020304" pitchFamily="18" charset="0"/>
                        </a:rPr>
                        <a:t>MÜTEŞEBBİS HEYETTE TEMSİL EDİLECEĞİ ÜYE SAYISI </a:t>
                      </a:r>
                      <a:r>
                        <a:rPr lang="tr-TR" sz="2400" kern="0" dirty="0">
                          <a:effectLst/>
                          <a:latin typeface="Times New Roman" panose="02020603050405020304" pitchFamily="18" charset="0"/>
                          <a:ea typeface="Calibri" panose="020F0502020204030204" pitchFamily="34" charset="0"/>
                          <a:cs typeface="Times New Roman" panose="02020603050405020304" pitchFamily="18" charset="0"/>
                        </a:rPr>
                        <a:t>(Kişi)</a:t>
                      </a:r>
                      <a:endParaRPr lang="tr-TR"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3474" marR="634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32204761"/>
                  </a:ext>
                </a:extLst>
              </a:tr>
              <a:tr h="609334">
                <a:tc>
                  <a:txBody>
                    <a:bodyPr/>
                    <a:lstStyle/>
                    <a:p>
                      <a:pPr>
                        <a:lnSpc>
                          <a:spcPct val="107000"/>
                        </a:lnSpc>
                        <a:spcAft>
                          <a:spcPts val="800"/>
                        </a:spcAft>
                      </a:pPr>
                      <a:r>
                        <a:rPr lang="tr-TR" sz="2400" kern="0">
                          <a:effectLst/>
                          <a:latin typeface="Times New Roman" panose="02020603050405020304" pitchFamily="18" charset="0"/>
                          <a:ea typeface="Calibri" panose="020F0502020204030204" pitchFamily="34" charset="0"/>
                          <a:cs typeface="Times New Roman" panose="02020603050405020304" pitchFamily="18" charset="0"/>
                        </a:rPr>
                        <a:t>Afyonkarahisar İl Özel İdaresi</a:t>
                      </a:r>
                      <a:endParaRPr lang="tr-TR"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3474" marR="634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tr-TR" sz="2400" kern="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400" u="dotted" kern="0" dirty="0">
                          <a:effectLst/>
                          <a:latin typeface="Times New Roman" panose="02020603050405020304" pitchFamily="18" charset="0"/>
                          <a:ea typeface="Calibri" panose="020F0502020204030204" pitchFamily="34" charset="0"/>
                          <a:cs typeface="Times New Roman" panose="02020603050405020304" pitchFamily="18" charset="0"/>
                        </a:rPr>
                        <a:t>60,04</a:t>
                      </a:r>
                      <a:endParaRPr lang="tr-TR"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3474" marR="634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84505" algn="ctr">
                        <a:lnSpc>
                          <a:spcPct val="107000"/>
                        </a:lnSpc>
                        <a:spcAft>
                          <a:spcPts val="800"/>
                        </a:spcAft>
                      </a:pPr>
                      <a:r>
                        <a:rPr lang="tr-TR" sz="2400" u="dotted" kern="0" dirty="0">
                          <a:effectLst/>
                          <a:latin typeface="Times New Roman" panose="02020603050405020304" pitchFamily="18" charset="0"/>
                          <a:ea typeface="Calibri" panose="020F0502020204030204" pitchFamily="34" charset="0"/>
                          <a:cs typeface="Times New Roman" panose="02020603050405020304" pitchFamily="18" charset="0"/>
                        </a:rPr>
                        <a:t>9</a:t>
                      </a:r>
                      <a:endParaRPr lang="tr-TR"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3474" marR="634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89853060"/>
                  </a:ext>
                </a:extLst>
              </a:tr>
              <a:tr h="609334">
                <a:tc>
                  <a:txBody>
                    <a:bodyPr/>
                    <a:lstStyle/>
                    <a:p>
                      <a:pPr>
                        <a:lnSpc>
                          <a:spcPct val="107000"/>
                        </a:lnSpc>
                        <a:spcAft>
                          <a:spcPts val="800"/>
                        </a:spcAft>
                      </a:pPr>
                      <a:r>
                        <a:rPr lang="tr-TR" sz="2400" kern="0">
                          <a:effectLst/>
                          <a:latin typeface="Times New Roman" panose="02020603050405020304" pitchFamily="18" charset="0"/>
                          <a:ea typeface="Calibri" panose="020F0502020204030204" pitchFamily="34" charset="0"/>
                          <a:cs typeface="Times New Roman" panose="02020603050405020304" pitchFamily="18" charset="0"/>
                        </a:rPr>
                        <a:t>Afyonkarahisar Ticaret ve Sanayi Odası</a:t>
                      </a:r>
                      <a:endParaRPr lang="tr-TR"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3474" marR="634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tr-TR" sz="2400" kern="0">
                          <a:effectLst/>
                          <a:latin typeface="Times New Roman" panose="02020603050405020304" pitchFamily="18" charset="0"/>
                          <a:ea typeface="Calibri" panose="020F0502020204030204" pitchFamily="34" charset="0"/>
                          <a:cs typeface="Times New Roman" panose="02020603050405020304" pitchFamily="18" charset="0"/>
                        </a:rPr>
                        <a:t>% </a:t>
                      </a:r>
                      <a:r>
                        <a:rPr lang="tr-TR" sz="2400" u="dotted" kern="0">
                          <a:effectLst/>
                          <a:latin typeface="Times New Roman" panose="02020603050405020304" pitchFamily="18" charset="0"/>
                          <a:ea typeface="Calibri" panose="020F0502020204030204" pitchFamily="34" charset="0"/>
                          <a:cs typeface="Times New Roman" panose="02020603050405020304" pitchFamily="18" charset="0"/>
                        </a:rPr>
                        <a:t> 6,66</a:t>
                      </a:r>
                      <a:endParaRPr lang="tr-TR"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3474" marR="634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84505" algn="ctr">
                        <a:lnSpc>
                          <a:spcPct val="107000"/>
                        </a:lnSpc>
                        <a:spcAft>
                          <a:spcPts val="800"/>
                        </a:spcAft>
                      </a:pPr>
                      <a:r>
                        <a:rPr lang="tr-TR" sz="2400" u="dotted" kern="0" dirty="0">
                          <a:effectLst/>
                          <a:latin typeface="Times New Roman" panose="02020603050405020304" pitchFamily="18" charset="0"/>
                          <a:ea typeface="Calibri" panose="020F0502020204030204" pitchFamily="34" charset="0"/>
                          <a:cs typeface="Times New Roman" panose="02020603050405020304" pitchFamily="18" charset="0"/>
                        </a:rPr>
                        <a:t>1</a:t>
                      </a:r>
                      <a:endParaRPr lang="tr-TR"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3474" marR="634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51375190"/>
                  </a:ext>
                </a:extLst>
              </a:tr>
              <a:tr h="609334">
                <a:tc>
                  <a:txBody>
                    <a:bodyPr/>
                    <a:lstStyle/>
                    <a:p>
                      <a:pPr>
                        <a:lnSpc>
                          <a:spcPct val="107000"/>
                        </a:lnSpc>
                        <a:spcAft>
                          <a:spcPts val="800"/>
                        </a:spcAft>
                      </a:pPr>
                      <a:r>
                        <a:rPr lang="tr-TR" sz="2400" kern="0">
                          <a:effectLst/>
                          <a:latin typeface="Times New Roman" panose="02020603050405020304" pitchFamily="18" charset="0"/>
                          <a:ea typeface="Calibri" panose="020F0502020204030204" pitchFamily="34" charset="0"/>
                          <a:cs typeface="Times New Roman" panose="02020603050405020304" pitchFamily="18" charset="0"/>
                        </a:rPr>
                        <a:t>Afyonkarahisar Ticaret Borsası</a:t>
                      </a:r>
                      <a:endParaRPr lang="tr-TR"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3474" marR="634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tr-TR" sz="2400" kern="0">
                          <a:effectLst/>
                          <a:latin typeface="Times New Roman" panose="02020603050405020304" pitchFamily="18" charset="0"/>
                          <a:ea typeface="Calibri" panose="020F0502020204030204" pitchFamily="34" charset="0"/>
                          <a:cs typeface="Times New Roman" panose="02020603050405020304" pitchFamily="18" charset="0"/>
                        </a:rPr>
                        <a:t>% </a:t>
                      </a:r>
                      <a:r>
                        <a:rPr lang="tr-TR" sz="2400" u="dotted" kern="0">
                          <a:effectLst/>
                          <a:latin typeface="Times New Roman" panose="02020603050405020304" pitchFamily="18" charset="0"/>
                          <a:ea typeface="Calibri" panose="020F0502020204030204" pitchFamily="34" charset="0"/>
                          <a:cs typeface="Times New Roman" panose="02020603050405020304" pitchFamily="18" charset="0"/>
                        </a:rPr>
                        <a:t> 6,66</a:t>
                      </a:r>
                      <a:endParaRPr lang="tr-TR"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3474" marR="634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84505" algn="ctr">
                        <a:lnSpc>
                          <a:spcPct val="107000"/>
                        </a:lnSpc>
                        <a:spcAft>
                          <a:spcPts val="800"/>
                        </a:spcAft>
                      </a:pPr>
                      <a:r>
                        <a:rPr lang="tr-TR" sz="2400" u="dotted" kern="0" dirty="0">
                          <a:effectLst/>
                          <a:latin typeface="Times New Roman" panose="02020603050405020304" pitchFamily="18" charset="0"/>
                          <a:ea typeface="Calibri" panose="020F0502020204030204" pitchFamily="34" charset="0"/>
                          <a:cs typeface="Times New Roman" panose="02020603050405020304" pitchFamily="18" charset="0"/>
                        </a:rPr>
                        <a:t>1</a:t>
                      </a:r>
                      <a:endParaRPr lang="tr-TR"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3474" marR="634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70691390"/>
                  </a:ext>
                </a:extLst>
              </a:tr>
              <a:tr h="609334">
                <a:tc>
                  <a:txBody>
                    <a:bodyPr/>
                    <a:lstStyle/>
                    <a:p>
                      <a:pPr>
                        <a:lnSpc>
                          <a:spcPct val="107000"/>
                        </a:lnSpc>
                        <a:spcAft>
                          <a:spcPts val="800"/>
                        </a:spcAft>
                      </a:pPr>
                      <a:r>
                        <a:rPr lang="tr-TR" sz="2400" kern="0" dirty="0">
                          <a:effectLst/>
                          <a:latin typeface="Times New Roman" panose="02020603050405020304" pitchFamily="18" charset="0"/>
                          <a:ea typeface="Calibri" panose="020F0502020204030204" pitchFamily="34" charset="0"/>
                          <a:cs typeface="Times New Roman" panose="02020603050405020304" pitchFamily="18" charset="0"/>
                        </a:rPr>
                        <a:t>Bolvadin Belediye Başkanlığı</a:t>
                      </a:r>
                      <a:endParaRPr lang="tr-TR"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3474" marR="634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tr-TR" sz="2400" kern="0">
                          <a:effectLst/>
                          <a:latin typeface="Times New Roman" panose="02020603050405020304" pitchFamily="18" charset="0"/>
                          <a:ea typeface="Calibri" panose="020F0502020204030204" pitchFamily="34" charset="0"/>
                          <a:cs typeface="Times New Roman" panose="02020603050405020304" pitchFamily="18" charset="0"/>
                        </a:rPr>
                        <a:t>% </a:t>
                      </a:r>
                      <a:r>
                        <a:rPr lang="tr-TR" sz="2400" u="dotted" kern="0">
                          <a:effectLst/>
                          <a:latin typeface="Times New Roman" panose="02020603050405020304" pitchFamily="18" charset="0"/>
                          <a:ea typeface="Calibri" panose="020F0502020204030204" pitchFamily="34" charset="0"/>
                          <a:cs typeface="Times New Roman" panose="02020603050405020304" pitchFamily="18" charset="0"/>
                        </a:rPr>
                        <a:t> 6,66</a:t>
                      </a:r>
                      <a:endParaRPr lang="tr-TR"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3474" marR="634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84505" algn="ctr">
                        <a:lnSpc>
                          <a:spcPct val="107000"/>
                        </a:lnSpc>
                        <a:spcAft>
                          <a:spcPts val="800"/>
                        </a:spcAft>
                      </a:pPr>
                      <a:r>
                        <a:rPr lang="tr-TR" sz="2400" u="dotted" kern="0" dirty="0">
                          <a:effectLst/>
                          <a:latin typeface="Times New Roman" panose="02020603050405020304" pitchFamily="18" charset="0"/>
                          <a:ea typeface="Calibri" panose="020F0502020204030204" pitchFamily="34" charset="0"/>
                          <a:cs typeface="Times New Roman" panose="02020603050405020304" pitchFamily="18" charset="0"/>
                        </a:rPr>
                        <a:t>1  </a:t>
                      </a:r>
                      <a:endParaRPr lang="tr-TR"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3474" marR="634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72074002"/>
                  </a:ext>
                </a:extLst>
              </a:tr>
              <a:tr h="609334">
                <a:tc>
                  <a:txBody>
                    <a:bodyPr/>
                    <a:lstStyle/>
                    <a:p>
                      <a:pPr>
                        <a:lnSpc>
                          <a:spcPct val="107000"/>
                        </a:lnSpc>
                        <a:spcAft>
                          <a:spcPts val="800"/>
                        </a:spcAft>
                      </a:pPr>
                      <a:r>
                        <a:rPr lang="tr-TR" sz="2400" kern="0">
                          <a:effectLst/>
                          <a:latin typeface="Times New Roman" panose="02020603050405020304" pitchFamily="18" charset="0"/>
                          <a:ea typeface="Calibri" panose="020F0502020204030204" pitchFamily="34" charset="0"/>
                          <a:cs typeface="Times New Roman" panose="02020603050405020304" pitchFamily="18" charset="0"/>
                        </a:rPr>
                        <a:t>Çobanlar Belediye Başkanlığı</a:t>
                      </a:r>
                      <a:endParaRPr lang="tr-TR"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3474" marR="634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tr-TR" sz="2400" kern="0">
                          <a:effectLst/>
                          <a:latin typeface="Times New Roman" panose="02020603050405020304" pitchFamily="18" charset="0"/>
                          <a:ea typeface="Calibri" panose="020F0502020204030204" pitchFamily="34" charset="0"/>
                          <a:cs typeface="Times New Roman" panose="02020603050405020304" pitchFamily="18" charset="0"/>
                        </a:rPr>
                        <a:t>% </a:t>
                      </a:r>
                      <a:r>
                        <a:rPr lang="tr-TR" sz="2400" u="dotted" kern="0">
                          <a:effectLst/>
                          <a:latin typeface="Times New Roman" panose="02020603050405020304" pitchFamily="18" charset="0"/>
                          <a:ea typeface="Calibri" panose="020F0502020204030204" pitchFamily="34" charset="0"/>
                          <a:cs typeface="Times New Roman" panose="02020603050405020304" pitchFamily="18" charset="0"/>
                        </a:rPr>
                        <a:t>6,66</a:t>
                      </a:r>
                      <a:endParaRPr lang="tr-TR"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3474" marR="634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84505" algn="ctr">
                        <a:lnSpc>
                          <a:spcPct val="107000"/>
                        </a:lnSpc>
                        <a:spcAft>
                          <a:spcPts val="800"/>
                        </a:spcAft>
                      </a:pPr>
                      <a:r>
                        <a:rPr lang="tr-TR" sz="2400" u="dotted" kern="0" dirty="0">
                          <a:effectLst/>
                          <a:latin typeface="Times New Roman" panose="02020603050405020304" pitchFamily="18" charset="0"/>
                          <a:ea typeface="Calibri" panose="020F0502020204030204" pitchFamily="34" charset="0"/>
                          <a:cs typeface="Times New Roman" panose="02020603050405020304" pitchFamily="18" charset="0"/>
                        </a:rPr>
                        <a:t>1  </a:t>
                      </a:r>
                      <a:endParaRPr lang="tr-TR"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3474" marR="634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21658462"/>
                  </a:ext>
                </a:extLst>
              </a:tr>
              <a:tr h="609334">
                <a:tc>
                  <a:txBody>
                    <a:bodyPr/>
                    <a:lstStyle/>
                    <a:p>
                      <a:pPr>
                        <a:lnSpc>
                          <a:spcPct val="107000"/>
                        </a:lnSpc>
                        <a:spcAft>
                          <a:spcPts val="800"/>
                        </a:spcAft>
                      </a:pPr>
                      <a:r>
                        <a:rPr lang="tr-TR" sz="2400" kern="0">
                          <a:effectLst/>
                          <a:latin typeface="Times New Roman" panose="02020603050405020304" pitchFamily="18" charset="0"/>
                          <a:ea typeface="Calibri" panose="020F0502020204030204" pitchFamily="34" charset="0"/>
                          <a:cs typeface="Times New Roman" panose="02020603050405020304" pitchFamily="18" charset="0"/>
                        </a:rPr>
                        <a:t>Çay Belediye Başkanlığı</a:t>
                      </a:r>
                      <a:endParaRPr lang="tr-TR"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3474" marR="634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tr-TR" sz="2400" kern="0">
                          <a:effectLst/>
                          <a:latin typeface="Times New Roman" panose="02020603050405020304" pitchFamily="18" charset="0"/>
                          <a:ea typeface="Calibri" panose="020F0502020204030204" pitchFamily="34" charset="0"/>
                          <a:cs typeface="Times New Roman" panose="02020603050405020304" pitchFamily="18" charset="0"/>
                        </a:rPr>
                        <a:t>% </a:t>
                      </a:r>
                      <a:r>
                        <a:rPr lang="tr-TR" sz="2400" u="dotted" kern="0">
                          <a:effectLst/>
                          <a:latin typeface="Times New Roman" panose="02020603050405020304" pitchFamily="18" charset="0"/>
                          <a:ea typeface="Calibri" panose="020F0502020204030204" pitchFamily="34" charset="0"/>
                          <a:cs typeface="Times New Roman" panose="02020603050405020304" pitchFamily="18" charset="0"/>
                        </a:rPr>
                        <a:t>6,66</a:t>
                      </a:r>
                      <a:endParaRPr lang="tr-TR"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3474" marR="634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84505" algn="ctr">
                        <a:lnSpc>
                          <a:spcPct val="107000"/>
                        </a:lnSpc>
                        <a:spcAft>
                          <a:spcPts val="800"/>
                        </a:spcAft>
                      </a:pPr>
                      <a:r>
                        <a:rPr lang="tr-TR" sz="2400" u="dotted" kern="0" dirty="0">
                          <a:effectLst/>
                          <a:latin typeface="Times New Roman" panose="02020603050405020304" pitchFamily="18" charset="0"/>
                          <a:ea typeface="Calibri" panose="020F0502020204030204" pitchFamily="34" charset="0"/>
                          <a:cs typeface="Times New Roman" panose="02020603050405020304" pitchFamily="18" charset="0"/>
                        </a:rPr>
                        <a:t>1  </a:t>
                      </a:r>
                      <a:endParaRPr lang="tr-TR"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3474" marR="634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64194857"/>
                  </a:ext>
                </a:extLst>
              </a:tr>
              <a:tr h="609334">
                <a:tc>
                  <a:txBody>
                    <a:bodyPr/>
                    <a:lstStyle/>
                    <a:p>
                      <a:pPr>
                        <a:lnSpc>
                          <a:spcPct val="107000"/>
                        </a:lnSpc>
                        <a:spcAft>
                          <a:spcPts val="800"/>
                        </a:spcAft>
                      </a:pPr>
                      <a:r>
                        <a:rPr lang="tr-TR" sz="2400" kern="0">
                          <a:effectLst/>
                          <a:latin typeface="Times New Roman" panose="02020603050405020304" pitchFamily="18" charset="0"/>
                          <a:ea typeface="Calibri" panose="020F0502020204030204" pitchFamily="34" charset="0"/>
                          <a:cs typeface="Times New Roman" panose="02020603050405020304" pitchFamily="18" charset="0"/>
                        </a:rPr>
                        <a:t>Anadolu Sera Organize Tarım Bölgesi Derneği</a:t>
                      </a:r>
                      <a:endParaRPr lang="tr-TR"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3474" marR="634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tr-TR" sz="2400" kern="0">
                          <a:effectLst/>
                          <a:latin typeface="Times New Roman" panose="02020603050405020304" pitchFamily="18" charset="0"/>
                          <a:ea typeface="Calibri" panose="020F0502020204030204" pitchFamily="34" charset="0"/>
                          <a:cs typeface="Times New Roman" panose="02020603050405020304" pitchFamily="18" charset="0"/>
                        </a:rPr>
                        <a:t>% 6,66</a:t>
                      </a:r>
                      <a:endParaRPr lang="tr-TR"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3474" marR="634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84505" algn="ctr">
                        <a:lnSpc>
                          <a:spcPct val="107000"/>
                        </a:lnSpc>
                        <a:spcAft>
                          <a:spcPts val="800"/>
                        </a:spcAft>
                      </a:pPr>
                      <a:r>
                        <a:rPr lang="tr-TR" sz="2400" u="dotted" kern="0" dirty="0">
                          <a:effectLst/>
                          <a:latin typeface="Times New Roman" panose="02020603050405020304" pitchFamily="18" charset="0"/>
                          <a:ea typeface="Calibri" panose="020F0502020204030204" pitchFamily="34" charset="0"/>
                          <a:cs typeface="Times New Roman" panose="02020603050405020304" pitchFamily="18" charset="0"/>
                        </a:rPr>
                        <a:t>1</a:t>
                      </a:r>
                      <a:endParaRPr lang="tr-TR"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3474" marR="634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51183509"/>
                  </a:ext>
                </a:extLst>
              </a:tr>
              <a:tr h="414409">
                <a:tc>
                  <a:txBody>
                    <a:bodyPr/>
                    <a:lstStyle/>
                    <a:p>
                      <a:pPr>
                        <a:lnSpc>
                          <a:spcPct val="107000"/>
                        </a:lnSpc>
                        <a:spcAft>
                          <a:spcPts val="800"/>
                        </a:spcAft>
                      </a:pPr>
                      <a:r>
                        <a:rPr lang="tr-TR" sz="2400" b="1" kern="0">
                          <a:effectLst/>
                          <a:latin typeface="Times New Roman" panose="02020603050405020304" pitchFamily="18" charset="0"/>
                          <a:ea typeface="Calibri" panose="020F0502020204030204" pitchFamily="34" charset="0"/>
                          <a:cs typeface="Times New Roman" panose="02020603050405020304" pitchFamily="18" charset="0"/>
                        </a:rPr>
                        <a:t>TOPLAM</a:t>
                      </a:r>
                      <a:endParaRPr lang="tr-TR"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3474" marR="634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tr-TR" sz="2400" b="1" kern="0">
                          <a:effectLst/>
                          <a:latin typeface="Times New Roman" panose="02020603050405020304" pitchFamily="18" charset="0"/>
                          <a:ea typeface="Calibri" panose="020F0502020204030204" pitchFamily="34" charset="0"/>
                          <a:cs typeface="Times New Roman" panose="02020603050405020304" pitchFamily="18" charset="0"/>
                        </a:rPr>
                        <a:t>% 100</a:t>
                      </a:r>
                      <a:endParaRPr lang="tr-TR"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3474" marR="634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tr-TR" sz="2400" b="1" kern="0" dirty="0">
                          <a:effectLst/>
                          <a:latin typeface="Times New Roman" panose="02020603050405020304" pitchFamily="18" charset="0"/>
                          <a:ea typeface="Calibri" panose="020F0502020204030204" pitchFamily="34" charset="0"/>
                          <a:cs typeface="Times New Roman" panose="02020603050405020304" pitchFamily="18" charset="0"/>
                        </a:rPr>
                        <a:t>15 KİŞİ</a:t>
                      </a:r>
                      <a:endParaRPr lang="tr-TR"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3474" marR="634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22718305"/>
                  </a:ext>
                </a:extLst>
              </a:tr>
            </a:tbl>
          </a:graphicData>
        </a:graphic>
      </p:graphicFrame>
    </p:spTree>
    <p:extLst>
      <p:ext uri="{BB962C8B-B14F-4D97-AF65-F5344CB8AC3E}">
        <p14:creationId xmlns:p14="http://schemas.microsoft.com/office/powerpoint/2010/main" val="11191874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394023" y="10621138"/>
            <a:ext cx="17247235" cy="316230"/>
          </a:xfrm>
          <a:prstGeom prst="rect">
            <a:avLst/>
          </a:prstGeom>
        </p:spPr>
        <p:txBody>
          <a:bodyPr vert="horz" wrap="square" lIns="0" tIns="0" rIns="0" bIns="0" rtlCol="0">
            <a:spAutoFit/>
          </a:bodyPr>
          <a:lstStyle/>
          <a:p>
            <a:pPr>
              <a:lnSpc>
                <a:spcPts val="2190"/>
              </a:lnSpc>
              <a:tabLst>
                <a:tab pos="16997680" algn="l"/>
              </a:tabLst>
            </a:pPr>
            <a:r>
              <a:rPr sz="1150" b="1" spc="-5" dirty="0">
                <a:solidFill>
                  <a:srgbClr val="004081"/>
                </a:solidFill>
                <a:latin typeface="Arial"/>
                <a:cs typeface="Arial"/>
              </a:rPr>
              <a:t>Ta</a:t>
            </a:r>
            <a:r>
              <a:rPr sz="1150" b="1" dirty="0">
                <a:solidFill>
                  <a:srgbClr val="004081"/>
                </a:solidFill>
                <a:latin typeface="Arial"/>
                <a:cs typeface="Arial"/>
              </a:rPr>
              <a:t>rıma</a:t>
            </a:r>
            <a:r>
              <a:rPr sz="1150" b="1" spc="-15" dirty="0">
                <a:solidFill>
                  <a:srgbClr val="004081"/>
                </a:solidFill>
                <a:latin typeface="Arial"/>
                <a:cs typeface="Arial"/>
              </a:rPr>
              <a:t> </a:t>
            </a:r>
            <a:r>
              <a:rPr sz="1150" b="1" dirty="0">
                <a:solidFill>
                  <a:srgbClr val="004081"/>
                </a:solidFill>
                <a:latin typeface="Arial"/>
                <a:cs typeface="Arial"/>
              </a:rPr>
              <a:t>Da</a:t>
            </a:r>
            <a:r>
              <a:rPr sz="1150" b="1" spc="-45" dirty="0">
                <a:solidFill>
                  <a:srgbClr val="004081"/>
                </a:solidFill>
                <a:latin typeface="Arial"/>
                <a:cs typeface="Arial"/>
              </a:rPr>
              <a:t>y</a:t>
            </a:r>
            <a:r>
              <a:rPr sz="1150" b="1" spc="-5" dirty="0">
                <a:solidFill>
                  <a:srgbClr val="004081"/>
                </a:solidFill>
                <a:latin typeface="Arial"/>
                <a:cs typeface="Arial"/>
              </a:rPr>
              <a:t>a</a:t>
            </a:r>
            <a:r>
              <a:rPr sz="1150" b="1" dirty="0">
                <a:solidFill>
                  <a:srgbClr val="004081"/>
                </a:solidFill>
                <a:latin typeface="Arial"/>
                <a:cs typeface="Arial"/>
              </a:rPr>
              <a:t>lı</a:t>
            </a:r>
            <a:r>
              <a:rPr sz="1150" b="1" spc="15" dirty="0">
                <a:solidFill>
                  <a:srgbClr val="004081"/>
                </a:solidFill>
                <a:latin typeface="Arial"/>
                <a:cs typeface="Arial"/>
              </a:rPr>
              <a:t> </a:t>
            </a:r>
            <a:r>
              <a:rPr sz="1150" b="1" dirty="0">
                <a:solidFill>
                  <a:srgbClr val="004081"/>
                </a:solidFill>
                <a:latin typeface="Arial"/>
                <a:cs typeface="Arial"/>
              </a:rPr>
              <a:t>Sera</a:t>
            </a:r>
            <a:r>
              <a:rPr sz="1150" b="1" spc="-15" dirty="0">
                <a:solidFill>
                  <a:srgbClr val="004081"/>
                </a:solidFill>
                <a:latin typeface="Arial"/>
                <a:cs typeface="Arial"/>
              </a:rPr>
              <a:t> </a:t>
            </a:r>
            <a:r>
              <a:rPr sz="1150" b="1" dirty="0">
                <a:solidFill>
                  <a:srgbClr val="004081"/>
                </a:solidFill>
                <a:latin typeface="Arial"/>
                <a:cs typeface="Arial"/>
              </a:rPr>
              <a:t>İ</a:t>
            </a:r>
            <a:r>
              <a:rPr sz="1150" b="1" spc="-5" dirty="0">
                <a:solidFill>
                  <a:srgbClr val="004081"/>
                </a:solidFill>
                <a:latin typeface="Arial"/>
                <a:cs typeface="Arial"/>
              </a:rPr>
              <a:t>h</a:t>
            </a:r>
            <a:r>
              <a:rPr sz="1150" b="1" dirty="0">
                <a:solidFill>
                  <a:srgbClr val="004081"/>
                </a:solidFill>
                <a:latin typeface="Arial"/>
                <a:cs typeface="Arial"/>
              </a:rPr>
              <a:t>ti</a:t>
            </a:r>
            <a:r>
              <a:rPr sz="1150" b="1" spc="-5" dirty="0">
                <a:solidFill>
                  <a:srgbClr val="004081"/>
                </a:solidFill>
                <a:latin typeface="Arial"/>
                <a:cs typeface="Arial"/>
              </a:rPr>
              <a:t>sa</a:t>
            </a:r>
            <a:r>
              <a:rPr sz="1150" b="1" dirty="0">
                <a:solidFill>
                  <a:srgbClr val="004081"/>
                </a:solidFill>
                <a:latin typeface="Arial"/>
                <a:cs typeface="Arial"/>
              </a:rPr>
              <a:t>s</a:t>
            </a:r>
            <a:r>
              <a:rPr sz="1150" b="1" spc="-35" dirty="0">
                <a:solidFill>
                  <a:srgbClr val="004081"/>
                </a:solidFill>
                <a:latin typeface="Arial"/>
                <a:cs typeface="Arial"/>
              </a:rPr>
              <a:t> </a:t>
            </a:r>
            <a:r>
              <a:rPr sz="1150" b="1" dirty="0">
                <a:solidFill>
                  <a:srgbClr val="004081"/>
                </a:solidFill>
                <a:latin typeface="Arial"/>
                <a:cs typeface="Arial"/>
              </a:rPr>
              <a:t>Or</a:t>
            </a:r>
            <a:r>
              <a:rPr sz="1150" b="1" spc="-5" dirty="0">
                <a:solidFill>
                  <a:srgbClr val="004081"/>
                </a:solidFill>
                <a:latin typeface="Arial"/>
                <a:cs typeface="Arial"/>
              </a:rPr>
              <a:t>ga</a:t>
            </a:r>
            <a:r>
              <a:rPr sz="1150" b="1" spc="-10" dirty="0">
                <a:solidFill>
                  <a:srgbClr val="004081"/>
                </a:solidFill>
                <a:latin typeface="Arial"/>
                <a:cs typeface="Arial"/>
              </a:rPr>
              <a:t>n</a:t>
            </a:r>
            <a:r>
              <a:rPr sz="1150" b="1" dirty="0">
                <a:solidFill>
                  <a:srgbClr val="004081"/>
                </a:solidFill>
                <a:latin typeface="Arial"/>
                <a:cs typeface="Arial"/>
              </a:rPr>
              <a:t>ize</a:t>
            </a:r>
            <a:r>
              <a:rPr sz="1150" b="1" spc="-35" dirty="0">
                <a:solidFill>
                  <a:srgbClr val="004081"/>
                </a:solidFill>
                <a:latin typeface="Arial"/>
                <a:cs typeface="Arial"/>
              </a:rPr>
              <a:t> </a:t>
            </a:r>
            <a:r>
              <a:rPr sz="1150" b="1" dirty="0">
                <a:solidFill>
                  <a:srgbClr val="004081"/>
                </a:solidFill>
                <a:latin typeface="Arial"/>
                <a:cs typeface="Arial"/>
              </a:rPr>
              <a:t>Sa</a:t>
            </a:r>
            <a:r>
              <a:rPr sz="1150" b="1" spc="-10" dirty="0">
                <a:solidFill>
                  <a:srgbClr val="004081"/>
                </a:solidFill>
                <a:latin typeface="Arial"/>
                <a:cs typeface="Arial"/>
              </a:rPr>
              <a:t>n</a:t>
            </a:r>
            <a:r>
              <a:rPr sz="1150" b="1" spc="-5" dirty="0">
                <a:solidFill>
                  <a:srgbClr val="004081"/>
                </a:solidFill>
                <a:latin typeface="Arial"/>
                <a:cs typeface="Arial"/>
              </a:rPr>
              <a:t>a</a:t>
            </a:r>
            <a:r>
              <a:rPr sz="1150" b="1" spc="-45" dirty="0">
                <a:solidFill>
                  <a:srgbClr val="004081"/>
                </a:solidFill>
                <a:latin typeface="Arial"/>
                <a:cs typeface="Arial"/>
              </a:rPr>
              <a:t>y</a:t>
            </a:r>
            <a:r>
              <a:rPr sz="1150" b="1" dirty="0">
                <a:solidFill>
                  <a:srgbClr val="004081"/>
                </a:solidFill>
                <a:latin typeface="Arial"/>
                <a:cs typeface="Arial"/>
              </a:rPr>
              <a:t>i</a:t>
            </a:r>
            <a:r>
              <a:rPr sz="1150" b="1" spc="25" dirty="0">
                <a:solidFill>
                  <a:srgbClr val="004081"/>
                </a:solidFill>
                <a:latin typeface="Arial"/>
                <a:cs typeface="Arial"/>
              </a:rPr>
              <a:t> </a:t>
            </a:r>
            <a:r>
              <a:rPr sz="1150" b="1" dirty="0">
                <a:solidFill>
                  <a:srgbClr val="004081"/>
                </a:solidFill>
                <a:latin typeface="Arial"/>
                <a:cs typeface="Arial"/>
              </a:rPr>
              <a:t>Böl</a:t>
            </a:r>
            <a:r>
              <a:rPr sz="1150" b="1" spc="-5" dirty="0">
                <a:solidFill>
                  <a:srgbClr val="004081"/>
                </a:solidFill>
                <a:latin typeface="Arial"/>
                <a:cs typeface="Arial"/>
              </a:rPr>
              <a:t>ges</a:t>
            </a:r>
            <a:r>
              <a:rPr sz="1150" b="1" dirty="0">
                <a:solidFill>
                  <a:srgbClr val="004081"/>
                </a:solidFill>
                <a:latin typeface="Arial"/>
                <a:cs typeface="Arial"/>
              </a:rPr>
              <a:t>i	</a:t>
            </a:r>
            <a:r>
              <a:rPr sz="2925" baseline="-4273" dirty="0">
                <a:solidFill>
                  <a:srgbClr val="4789B0"/>
                </a:solidFill>
                <a:latin typeface="Times New Roman"/>
                <a:cs typeface="Times New Roman"/>
              </a:rPr>
              <a:t>19</a:t>
            </a:r>
            <a:endParaRPr sz="2925" baseline="-4273">
              <a:latin typeface="Times New Roman"/>
              <a:cs typeface="Times New Roman"/>
            </a:endParaRPr>
          </a:p>
        </p:txBody>
      </p:sp>
      <p:grpSp>
        <p:nvGrpSpPr>
          <p:cNvPr id="3" name="object 3"/>
          <p:cNvGrpSpPr/>
          <p:nvPr/>
        </p:nvGrpSpPr>
        <p:grpSpPr>
          <a:xfrm>
            <a:off x="12622247" y="5697166"/>
            <a:ext cx="7270750" cy="4808855"/>
            <a:chOff x="12622247" y="5697166"/>
            <a:chExt cx="7270750" cy="4808855"/>
          </a:xfrm>
        </p:grpSpPr>
        <p:sp>
          <p:nvSpPr>
            <p:cNvPr id="4" name="object 4"/>
            <p:cNvSpPr/>
            <p:nvPr/>
          </p:nvSpPr>
          <p:spPr>
            <a:xfrm>
              <a:off x="18093186" y="10463972"/>
              <a:ext cx="41910" cy="0"/>
            </a:xfrm>
            <a:custGeom>
              <a:avLst/>
              <a:gdLst/>
              <a:ahLst/>
              <a:cxnLst/>
              <a:rect l="l" t="t" r="r" b="b"/>
              <a:pathLst>
                <a:path w="41909">
                  <a:moveTo>
                    <a:pt x="0" y="0"/>
                  </a:moveTo>
                  <a:lnTo>
                    <a:pt x="41475" y="0"/>
                  </a:lnTo>
                </a:path>
              </a:pathLst>
            </a:custGeom>
            <a:ln w="10682">
              <a:solidFill>
                <a:srgbClr val="004081"/>
              </a:solidFill>
            </a:ln>
          </p:spPr>
          <p:txBody>
            <a:bodyPr wrap="square" lIns="0" tIns="0" rIns="0" bIns="0" rtlCol="0"/>
            <a:lstStyle/>
            <a:p>
              <a:endParaRPr/>
            </a:p>
          </p:txBody>
        </p:sp>
        <p:pic>
          <p:nvPicPr>
            <p:cNvPr id="5" name="object 5"/>
            <p:cNvPicPr/>
            <p:nvPr/>
          </p:nvPicPr>
          <p:blipFill>
            <a:blip r:embed="rId2" cstate="print"/>
            <a:stretch>
              <a:fillRect/>
            </a:stretch>
          </p:blipFill>
          <p:spPr>
            <a:xfrm>
              <a:off x="12622247" y="5697166"/>
              <a:ext cx="7270706" cy="4808595"/>
            </a:xfrm>
            <a:prstGeom prst="rect">
              <a:avLst/>
            </a:prstGeom>
          </p:spPr>
        </p:pic>
      </p:grpSp>
      <p:sp>
        <p:nvSpPr>
          <p:cNvPr id="7" name="object 7"/>
          <p:cNvSpPr/>
          <p:nvPr/>
        </p:nvSpPr>
        <p:spPr>
          <a:xfrm>
            <a:off x="4126141" y="4057016"/>
            <a:ext cx="11703685" cy="3924300"/>
          </a:xfrm>
          <a:custGeom>
            <a:avLst/>
            <a:gdLst/>
            <a:ahLst/>
            <a:cxnLst/>
            <a:rect l="l" t="t" r="r" b="b"/>
            <a:pathLst>
              <a:path w="11703685" h="3924300">
                <a:moveTo>
                  <a:pt x="11703512" y="0"/>
                </a:moveTo>
                <a:lnTo>
                  <a:pt x="653965" y="0"/>
                </a:lnTo>
                <a:lnTo>
                  <a:pt x="605165" y="1794"/>
                </a:lnTo>
                <a:lnTo>
                  <a:pt x="557338" y="7091"/>
                </a:lnTo>
                <a:lnTo>
                  <a:pt x="510610" y="15766"/>
                </a:lnTo>
                <a:lnTo>
                  <a:pt x="465109" y="27692"/>
                </a:lnTo>
                <a:lnTo>
                  <a:pt x="420960" y="42741"/>
                </a:lnTo>
                <a:lnTo>
                  <a:pt x="378291" y="60789"/>
                </a:lnTo>
                <a:lnTo>
                  <a:pt x="337227" y="81707"/>
                </a:lnTo>
                <a:lnTo>
                  <a:pt x="297896" y="105370"/>
                </a:lnTo>
                <a:lnTo>
                  <a:pt x="260423" y="131650"/>
                </a:lnTo>
                <a:lnTo>
                  <a:pt x="224935" y="160423"/>
                </a:lnTo>
                <a:lnTo>
                  <a:pt x="191560" y="191560"/>
                </a:lnTo>
                <a:lnTo>
                  <a:pt x="160423" y="224935"/>
                </a:lnTo>
                <a:lnTo>
                  <a:pt x="131650" y="260423"/>
                </a:lnTo>
                <a:lnTo>
                  <a:pt x="105370" y="297896"/>
                </a:lnTo>
                <a:lnTo>
                  <a:pt x="81707" y="337227"/>
                </a:lnTo>
                <a:lnTo>
                  <a:pt x="60789" y="378291"/>
                </a:lnTo>
                <a:lnTo>
                  <a:pt x="42741" y="420960"/>
                </a:lnTo>
                <a:lnTo>
                  <a:pt x="27692" y="465109"/>
                </a:lnTo>
                <a:lnTo>
                  <a:pt x="15766" y="510610"/>
                </a:lnTo>
                <a:lnTo>
                  <a:pt x="7091" y="557338"/>
                </a:lnTo>
                <a:lnTo>
                  <a:pt x="1794" y="605165"/>
                </a:lnTo>
                <a:lnTo>
                  <a:pt x="0" y="653965"/>
                </a:lnTo>
                <a:lnTo>
                  <a:pt x="0" y="3923793"/>
                </a:lnTo>
                <a:lnTo>
                  <a:pt x="11049546" y="3923793"/>
                </a:lnTo>
                <a:lnTo>
                  <a:pt x="11098346" y="3921999"/>
                </a:lnTo>
                <a:lnTo>
                  <a:pt x="11146173" y="3916701"/>
                </a:lnTo>
                <a:lnTo>
                  <a:pt x="11192901" y="3908026"/>
                </a:lnTo>
                <a:lnTo>
                  <a:pt x="11238402" y="3896101"/>
                </a:lnTo>
                <a:lnTo>
                  <a:pt x="11282551" y="3881051"/>
                </a:lnTo>
                <a:lnTo>
                  <a:pt x="11325220" y="3863004"/>
                </a:lnTo>
                <a:lnTo>
                  <a:pt x="11366284" y="3842086"/>
                </a:lnTo>
                <a:lnTo>
                  <a:pt x="11405616" y="3818423"/>
                </a:lnTo>
                <a:lnTo>
                  <a:pt x="11443088" y="3792142"/>
                </a:lnTo>
                <a:lnTo>
                  <a:pt x="11478576" y="3763370"/>
                </a:lnTo>
                <a:lnTo>
                  <a:pt x="11511951" y="3732233"/>
                </a:lnTo>
                <a:lnTo>
                  <a:pt x="11543088" y="3698857"/>
                </a:lnTo>
                <a:lnTo>
                  <a:pt x="11571861" y="3663370"/>
                </a:lnTo>
                <a:lnTo>
                  <a:pt x="11598141" y="3625897"/>
                </a:lnTo>
                <a:lnTo>
                  <a:pt x="11621804" y="3586565"/>
                </a:lnTo>
                <a:lnTo>
                  <a:pt x="11642722" y="3545502"/>
                </a:lnTo>
                <a:lnTo>
                  <a:pt x="11660770" y="3502832"/>
                </a:lnTo>
                <a:lnTo>
                  <a:pt x="11675819" y="3458683"/>
                </a:lnTo>
                <a:lnTo>
                  <a:pt x="11687745" y="3413182"/>
                </a:lnTo>
                <a:lnTo>
                  <a:pt x="11696420" y="3366455"/>
                </a:lnTo>
                <a:lnTo>
                  <a:pt x="11701718" y="3318628"/>
                </a:lnTo>
                <a:lnTo>
                  <a:pt x="11703512" y="3269827"/>
                </a:lnTo>
                <a:lnTo>
                  <a:pt x="11703512" y="0"/>
                </a:lnTo>
                <a:close/>
              </a:path>
            </a:pathLst>
          </a:custGeom>
          <a:solidFill>
            <a:srgbClr val="004081"/>
          </a:solidFill>
        </p:spPr>
        <p:txBody>
          <a:bodyPr wrap="square" lIns="0" tIns="0" rIns="0" bIns="0" rtlCol="0"/>
          <a:lstStyle/>
          <a:p>
            <a:endParaRPr/>
          </a:p>
        </p:txBody>
      </p:sp>
      <p:sp>
        <p:nvSpPr>
          <p:cNvPr id="8" name="object 8"/>
          <p:cNvSpPr txBox="1"/>
          <p:nvPr/>
        </p:nvSpPr>
        <p:spPr>
          <a:xfrm>
            <a:off x="4457810" y="5542970"/>
            <a:ext cx="11014075" cy="1031875"/>
          </a:xfrm>
          <a:prstGeom prst="rect">
            <a:avLst/>
          </a:prstGeom>
        </p:spPr>
        <p:txBody>
          <a:bodyPr vert="horz" wrap="square" lIns="0" tIns="12700" rIns="0" bIns="0" rtlCol="0">
            <a:spAutoFit/>
          </a:bodyPr>
          <a:lstStyle/>
          <a:p>
            <a:pPr marL="12700">
              <a:lnSpc>
                <a:spcPct val="100000"/>
              </a:lnSpc>
              <a:spcBef>
                <a:spcPts val="100"/>
              </a:spcBef>
            </a:pPr>
            <a:r>
              <a:rPr sz="6600" b="1" dirty="0">
                <a:solidFill>
                  <a:srgbClr val="FFFFFF"/>
                </a:solidFill>
                <a:latin typeface="Arial"/>
                <a:cs typeface="Arial"/>
              </a:rPr>
              <a:t>AMAÇ</a:t>
            </a:r>
            <a:r>
              <a:rPr sz="6600" b="1" spc="-45" dirty="0">
                <a:solidFill>
                  <a:srgbClr val="FFFFFF"/>
                </a:solidFill>
                <a:latin typeface="Arial"/>
                <a:cs typeface="Arial"/>
              </a:rPr>
              <a:t> </a:t>
            </a:r>
            <a:r>
              <a:rPr sz="6600" b="1" dirty="0">
                <a:solidFill>
                  <a:srgbClr val="FFFFFF"/>
                </a:solidFill>
                <a:latin typeface="Arial"/>
                <a:cs typeface="Arial"/>
              </a:rPr>
              <a:t>–</a:t>
            </a:r>
            <a:r>
              <a:rPr sz="6600" b="1" spc="-10" dirty="0">
                <a:solidFill>
                  <a:srgbClr val="FFFFFF"/>
                </a:solidFill>
                <a:latin typeface="Arial"/>
                <a:cs typeface="Arial"/>
              </a:rPr>
              <a:t> </a:t>
            </a:r>
            <a:r>
              <a:rPr sz="6600" b="1" dirty="0">
                <a:solidFill>
                  <a:srgbClr val="FFFFFF"/>
                </a:solidFill>
                <a:latin typeface="Arial"/>
                <a:cs typeface="Arial"/>
              </a:rPr>
              <a:t>HEDEF</a:t>
            </a:r>
            <a:r>
              <a:rPr sz="6600" b="1" spc="-35" dirty="0">
                <a:solidFill>
                  <a:srgbClr val="FFFFFF"/>
                </a:solidFill>
                <a:latin typeface="Arial"/>
                <a:cs typeface="Arial"/>
              </a:rPr>
              <a:t> </a:t>
            </a:r>
            <a:r>
              <a:rPr sz="6600" b="1" dirty="0">
                <a:solidFill>
                  <a:srgbClr val="FFFFFF"/>
                </a:solidFill>
                <a:latin typeface="Arial"/>
                <a:cs typeface="Arial"/>
              </a:rPr>
              <a:t>-</a:t>
            </a:r>
            <a:r>
              <a:rPr sz="6600" b="1" spc="-10" dirty="0">
                <a:solidFill>
                  <a:srgbClr val="FFFFFF"/>
                </a:solidFill>
                <a:latin typeface="Arial"/>
                <a:cs typeface="Arial"/>
              </a:rPr>
              <a:t> </a:t>
            </a:r>
            <a:r>
              <a:rPr sz="6600" b="1" spc="-5" dirty="0">
                <a:solidFill>
                  <a:srgbClr val="FFFFFF"/>
                </a:solidFill>
                <a:latin typeface="Arial"/>
                <a:cs typeface="Arial"/>
              </a:rPr>
              <a:t>AVANTAJ</a:t>
            </a:r>
            <a:endParaRPr sz="6600">
              <a:latin typeface="Arial"/>
              <a:cs typeface="Arial"/>
            </a:endParaRPr>
          </a:p>
        </p:txBody>
      </p:sp>
      <p:pic>
        <p:nvPicPr>
          <p:cNvPr id="9" name="object 9"/>
          <p:cNvPicPr/>
          <p:nvPr/>
        </p:nvPicPr>
        <p:blipFill>
          <a:blip r:embed="rId3" cstate="print"/>
          <a:stretch>
            <a:fillRect/>
          </a:stretch>
        </p:blipFill>
        <p:spPr>
          <a:xfrm>
            <a:off x="99288" y="2018453"/>
            <a:ext cx="7268611" cy="4807338"/>
          </a:xfrm>
          <a:prstGeom prst="rect">
            <a:avLst/>
          </a:prstGeom>
        </p:spPr>
      </p:pic>
      <p:sp>
        <p:nvSpPr>
          <p:cNvPr id="10" name="object 10"/>
          <p:cNvSpPr/>
          <p:nvPr/>
        </p:nvSpPr>
        <p:spPr>
          <a:xfrm>
            <a:off x="1138679" y="10469314"/>
            <a:ext cx="17677765" cy="734060"/>
          </a:xfrm>
          <a:custGeom>
            <a:avLst/>
            <a:gdLst/>
            <a:ahLst/>
            <a:cxnLst/>
            <a:rect l="l" t="t" r="r" b="b"/>
            <a:pathLst>
              <a:path w="17677765" h="734059">
                <a:moveTo>
                  <a:pt x="17677179" y="0"/>
                </a:moveTo>
                <a:lnTo>
                  <a:pt x="0" y="0"/>
                </a:lnTo>
                <a:lnTo>
                  <a:pt x="0" y="733983"/>
                </a:lnTo>
                <a:lnTo>
                  <a:pt x="17677179" y="733983"/>
                </a:lnTo>
                <a:lnTo>
                  <a:pt x="17677179" y="0"/>
                </a:lnTo>
                <a:close/>
              </a:path>
            </a:pathLst>
          </a:custGeom>
          <a:solidFill>
            <a:srgbClr val="FFFFFF"/>
          </a:solidFill>
        </p:spPr>
        <p:txBody>
          <a:bodyPr wrap="square" lIns="0" tIns="0" rIns="0" bIns="0" rtlCol="0"/>
          <a:lstStyle/>
          <a:p>
            <a:endParaRPr/>
          </a:p>
        </p:txBody>
      </p:sp>
      <p:sp>
        <p:nvSpPr>
          <p:cNvPr id="11" name="object 11"/>
          <p:cNvSpPr/>
          <p:nvPr/>
        </p:nvSpPr>
        <p:spPr>
          <a:xfrm>
            <a:off x="19510880" y="2018453"/>
            <a:ext cx="593725" cy="9185275"/>
          </a:xfrm>
          <a:custGeom>
            <a:avLst/>
            <a:gdLst/>
            <a:ahLst/>
            <a:cxnLst/>
            <a:rect l="l" t="t" r="r" b="b"/>
            <a:pathLst>
              <a:path w="593725" h="9185275">
                <a:moveTo>
                  <a:pt x="593219" y="0"/>
                </a:moveTo>
                <a:lnTo>
                  <a:pt x="0" y="0"/>
                </a:lnTo>
                <a:lnTo>
                  <a:pt x="0" y="9184843"/>
                </a:lnTo>
                <a:lnTo>
                  <a:pt x="593219" y="9184843"/>
                </a:lnTo>
                <a:lnTo>
                  <a:pt x="593219" y="0"/>
                </a:lnTo>
                <a:close/>
              </a:path>
            </a:pathLst>
          </a:custGeom>
          <a:solidFill>
            <a:srgbClr val="FFFFFF"/>
          </a:solidFill>
        </p:spPr>
        <p:txBody>
          <a:bodyPr wrap="square" lIns="0" tIns="0" rIns="0" bIns="0" rtlCol="0"/>
          <a:lstStyle/>
          <a:p>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394023" y="10621138"/>
            <a:ext cx="17247235" cy="316230"/>
          </a:xfrm>
          <a:prstGeom prst="rect">
            <a:avLst/>
          </a:prstGeom>
        </p:spPr>
        <p:txBody>
          <a:bodyPr vert="horz" wrap="square" lIns="0" tIns="0" rIns="0" bIns="0" rtlCol="0">
            <a:spAutoFit/>
          </a:bodyPr>
          <a:lstStyle/>
          <a:p>
            <a:pPr>
              <a:lnSpc>
                <a:spcPts val="2190"/>
              </a:lnSpc>
              <a:tabLst>
                <a:tab pos="16997680" algn="l"/>
              </a:tabLst>
            </a:pPr>
            <a:r>
              <a:rPr sz="1150" b="1" spc="-5" dirty="0">
                <a:solidFill>
                  <a:srgbClr val="004081"/>
                </a:solidFill>
                <a:latin typeface="Arial"/>
                <a:cs typeface="Arial"/>
              </a:rPr>
              <a:t>Ta</a:t>
            </a:r>
            <a:r>
              <a:rPr sz="1150" b="1" dirty="0">
                <a:solidFill>
                  <a:srgbClr val="004081"/>
                </a:solidFill>
                <a:latin typeface="Arial"/>
                <a:cs typeface="Arial"/>
              </a:rPr>
              <a:t>rıma</a:t>
            </a:r>
            <a:r>
              <a:rPr sz="1150" b="1" spc="-15" dirty="0">
                <a:solidFill>
                  <a:srgbClr val="004081"/>
                </a:solidFill>
                <a:latin typeface="Arial"/>
                <a:cs typeface="Arial"/>
              </a:rPr>
              <a:t> </a:t>
            </a:r>
            <a:r>
              <a:rPr sz="1150" b="1" dirty="0">
                <a:solidFill>
                  <a:srgbClr val="004081"/>
                </a:solidFill>
                <a:latin typeface="Arial"/>
                <a:cs typeface="Arial"/>
              </a:rPr>
              <a:t>Da</a:t>
            </a:r>
            <a:r>
              <a:rPr sz="1150" b="1" spc="-45" dirty="0">
                <a:solidFill>
                  <a:srgbClr val="004081"/>
                </a:solidFill>
                <a:latin typeface="Arial"/>
                <a:cs typeface="Arial"/>
              </a:rPr>
              <a:t>y</a:t>
            </a:r>
            <a:r>
              <a:rPr sz="1150" b="1" spc="-5" dirty="0">
                <a:solidFill>
                  <a:srgbClr val="004081"/>
                </a:solidFill>
                <a:latin typeface="Arial"/>
                <a:cs typeface="Arial"/>
              </a:rPr>
              <a:t>a</a:t>
            </a:r>
            <a:r>
              <a:rPr sz="1150" b="1" dirty="0">
                <a:solidFill>
                  <a:srgbClr val="004081"/>
                </a:solidFill>
                <a:latin typeface="Arial"/>
                <a:cs typeface="Arial"/>
              </a:rPr>
              <a:t>lı</a:t>
            </a:r>
            <a:r>
              <a:rPr sz="1150" b="1" spc="15" dirty="0">
                <a:solidFill>
                  <a:srgbClr val="004081"/>
                </a:solidFill>
                <a:latin typeface="Arial"/>
                <a:cs typeface="Arial"/>
              </a:rPr>
              <a:t> </a:t>
            </a:r>
            <a:r>
              <a:rPr sz="1150" b="1" dirty="0">
                <a:solidFill>
                  <a:srgbClr val="004081"/>
                </a:solidFill>
                <a:latin typeface="Arial"/>
                <a:cs typeface="Arial"/>
              </a:rPr>
              <a:t>Sera</a:t>
            </a:r>
            <a:r>
              <a:rPr sz="1150" b="1" spc="-15" dirty="0">
                <a:solidFill>
                  <a:srgbClr val="004081"/>
                </a:solidFill>
                <a:latin typeface="Arial"/>
                <a:cs typeface="Arial"/>
              </a:rPr>
              <a:t> </a:t>
            </a:r>
            <a:r>
              <a:rPr sz="1150" b="1" dirty="0">
                <a:solidFill>
                  <a:srgbClr val="004081"/>
                </a:solidFill>
                <a:latin typeface="Arial"/>
                <a:cs typeface="Arial"/>
              </a:rPr>
              <a:t>İ</a:t>
            </a:r>
            <a:r>
              <a:rPr sz="1150" b="1" spc="-5" dirty="0">
                <a:solidFill>
                  <a:srgbClr val="004081"/>
                </a:solidFill>
                <a:latin typeface="Arial"/>
                <a:cs typeface="Arial"/>
              </a:rPr>
              <a:t>h</a:t>
            </a:r>
            <a:r>
              <a:rPr sz="1150" b="1" dirty="0">
                <a:solidFill>
                  <a:srgbClr val="004081"/>
                </a:solidFill>
                <a:latin typeface="Arial"/>
                <a:cs typeface="Arial"/>
              </a:rPr>
              <a:t>ti</a:t>
            </a:r>
            <a:r>
              <a:rPr sz="1150" b="1" spc="-5" dirty="0">
                <a:solidFill>
                  <a:srgbClr val="004081"/>
                </a:solidFill>
                <a:latin typeface="Arial"/>
                <a:cs typeface="Arial"/>
              </a:rPr>
              <a:t>sa</a:t>
            </a:r>
            <a:r>
              <a:rPr sz="1150" b="1" dirty="0">
                <a:solidFill>
                  <a:srgbClr val="004081"/>
                </a:solidFill>
                <a:latin typeface="Arial"/>
                <a:cs typeface="Arial"/>
              </a:rPr>
              <a:t>s</a:t>
            </a:r>
            <a:r>
              <a:rPr sz="1150" b="1" spc="-35" dirty="0">
                <a:solidFill>
                  <a:srgbClr val="004081"/>
                </a:solidFill>
                <a:latin typeface="Arial"/>
                <a:cs typeface="Arial"/>
              </a:rPr>
              <a:t> </a:t>
            </a:r>
            <a:r>
              <a:rPr sz="1150" b="1" dirty="0">
                <a:solidFill>
                  <a:srgbClr val="004081"/>
                </a:solidFill>
                <a:latin typeface="Arial"/>
                <a:cs typeface="Arial"/>
              </a:rPr>
              <a:t>Or</a:t>
            </a:r>
            <a:r>
              <a:rPr sz="1150" b="1" spc="-5" dirty="0">
                <a:solidFill>
                  <a:srgbClr val="004081"/>
                </a:solidFill>
                <a:latin typeface="Arial"/>
                <a:cs typeface="Arial"/>
              </a:rPr>
              <a:t>ga</a:t>
            </a:r>
            <a:r>
              <a:rPr sz="1150" b="1" spc="-10" dirty="0">
                <a:solidFill>
                  <a:srgbClr val="004081"/>
                </a:solidFill>
                <a:latin typeface="Arial"/>
                <a:cs typeface="Arial"/>
              </a:rPr>
              <a:t>n</a:t>
            </a:r>
            <a:r>
              <a:rPr sz="1150" b="1" dirty="0">
                <a:solidFill>
                  <a:srgbClr val="004081"/>
                </a:solidFill>
                <a:latin typeface="Arial"/>
                <a:cs typeface="Arial"/>
              </a:rPr>
              <a:t>ize</a:t>
            </a:r>
            <a:r>
              <a:rPr sz="1150" b="1" spc="-35" dirty="0">
                <a:solidFill>
                  <a:srgbClr val="004081"/>
                </a:solidFill>
                <a:latin typeface="Arial"/>
                <a:cs typeface="Arial"/>
              </a:rPr>
              <a:t> </a:t>
            </a:r>
            <a:r>
              <a:rPr sz="1150" b="1" dirty="0">
                <a:solidFill>
                  <a:srgbClr val="004081"/>
                </a:solidFill>
                <a:latin typeface="Arial"/>
                <a:cs typeface="Arial"/>
              </a:rPr>
              <a:t>Sa</a:t>
            </a:r>
            <a:r>
              <a:rPr sz="1150" b="1" spc="-10" dirty="0">
                <a:solidFill>
                  <a:srgbClr val="004081"/>
                </a:solidFill>
                <a:latin typeface="Arial"/>
                <a:cs typeface="Arial"/>
              </a:rPr>
              <a:t>n</a:t>
            </a:r>
            <a:r>
              <a:rPr sz="1150" b="1" spc="-5" dirty="0">
                <a:solidFill>
                  <a:srgbClr val="004081"/>
                </a:solidFill>
                <a:latin typeface="Arial"/>
                <a:cs typeface="Arial"/>
              </a:rPr>
              <a:t>a</a:t>
            </a:r>
            <a:r>
              <a:rPr sz="1150" b="1" spc="-45" dirty="0">
                <a:solidFill>
                  <a:srgbClr val="004081"/>
                </a:solidFill>
                <a:latin typeface="Arial"/>
                <a:cs typeface="Arial"/>
              </a:rPr>
              <a:t>y</a:t>
            </a:r>
            <a:r>
              <a:rPr sz="1150" b="1" dirty="0">
                <a:solidFill>
                  <a:srgbClr val="004081"/>
                </a:solidFill>
                <a:latin typeface="Arial"/>
                <a:cs typeface="Arial"/>
              </a:rPr>
              <a:t>i</a:t>
            </a:r>
            <a:r>
              <a:rPr sz="1150" b="1" spc="25" dirty="0">
                <a:solidFill>
                  <a:srgbClr val="004081"/>
                </a:solidFill>
                <a:latin typeface="Arial"/>
                <a:cs typeface="Arial"/>
              </a:rPr>
              <a:t> </a:t>
            </a:r>
            <a:r>
              <a:rPr sz="1150" b="1" dirty="0">
                <a:solidFill>
                  <a:srgbClr val="004081"/>
                </a:solidFill>
                <a:latin typeface="Arial"/>
                <a:cs typeface="Arial"/>
              </a:rPr>
              <a:t>Böl</a:t>
            </a:r>
            <a:r>
              <a:rPr sz="1150" b="1" spc="-5" dirty="0">
                <a:solidFill>
                  <a:srgbClr val="004081"/>
                </a:solidFill>
                <a:latin typeface="Arial"/>
                <a:cs typeface="Arial"/>
              </a:rPr>
              <a:t>ges</a:t>
            </a:r>
            <a:r>
              <a:rPr sz="1150" b="1" dirty="0">
                <a:solidFill>
                  <a:srgbClr val="004081"/>
                </a:solidFill>
                <a:latin typeface="Arial"/>
                <a:cs typeface="Arial"/>
              </a:rPr>
              <a:t>i	</a:t>
            </a:r>
            <a:r>
              <a:rPr sz="2925" baseline="-4273" dirty="0">
                <a:solidFill>
                  <a:srgbClr val="4789B0"/>
                </a:solidFill>
                <a:latin typeface="Times New Roman"/>
                <a:cs typeface="Times New Roman"/>
              </a:rPr>
              <a:t>20</a:t>
            </a:r>
            <a:endParaRPr sz="2925" baseline="-4273">
              <a:latin typeface="Times New Roman"/>
              <a:cs typeface="Times New Roman"/>
            </a:endParaRPr>
          </a:p>
        </p:txBody>
      </p:sp>
      <p:grpSp>
        <p:nvGrpSpPr>
          <p:cNvPr id="3" name="object 3"/>
          <p:cNvGrpSpPr/>
          <p:nvPr/>
        </p:nvGrpSpPr>
        <p:grpSpPr>
          <a:xfrm>
            <a:off x="12622247" y="2277358"/>
            <a:ext cx="7482205" cy="8228965"/>
            <a:chOff x="12622247" y="2277358"/>
            <a:chExt cx="7482205" cy="8228965"/>
          </a:xfrm>
        </p:grpSpPr>
        <p:sp>
          <p:nvSpPr>
            <p:cNvPr id="4" name="object 4"/>
            <p:cNvSpPr/>
            <p:nvPr/>
          </p:nvSpPr>
          <p:spPr>
            <a:xfrm>
              <a:off x="19636562" y="2277358"/>
              <a:ext cx="467995" cy="7993380"/>
            </a:xfrm>
            <a:custGeom>
              <a:avLst/>
              <a:gdLst/>
              <a:ahLst/>
              <a:cxnLst/>
              <a:rect l="l" t="t" r="r" b="b"/>
              <a:pathLst>
                <a:path w="467994" h="7993380">
                  <a:moveTo>
                    <a:pt x="467537" y="0"/>
                  </a:moveTo>
                  <a:lnTo>
                    <a:pt x="0" y="0"/>
                  </a:lnTo>
                  <a:lnTo>
                    <a:pt x="0" y="7993378"/>
                  </a:lnTo>
                  <a:lnTo>
                    <a:pt x="467537" y="7993378"/>
                  </a:lnTo>
                  <a:lnTo>
                    <a:pt x="467537" y="0"/>
                  </a:lnTo>
                  <a:close/>
                </a:path>
              </a:pathLst>
            </a:custGeom>
            <a:solidFill>
              <a:srgbClr val="E94228"/>
            </a:solidFill>
          </p:spPr>
          <p:txBody>
            <a:bodyPr wrap="square" lIns="0" tIns="0" rIns="0" bIns="0" rtlCol="0"/>
            <a:lstStyle/>
            <a:p>
              <a:endParaRPr/>
            </a:p>
          </p:txBody>
        </p:sp>
        <p:pic>
          <p:nvPicPr>
            <p:cNvPr id="5" name="object 5"/>
            <p:cNvPicPr/>
            <p:nvPr/>
          </p:nvPicPr>
          <p:blipFill>
            <a:blip r:embed="rId2" cstate="print"/>
            <a:stretch>
              <a:fillRect/>
            </a:stretch>
          </p:blipFill>
          <p:spPr>
            <a:xfrm>
              <a:off x="12622247" y="5697166"/>
              <a:ext cx="7270706" cy="4808595"/>
            </a:xfrm>
            <a:prstGeom prst="rect">
              <a:avLst/>
            </a:prstGeom>
          </p:spPr>
        </p:pic>
      </p:grpSp>
      <p:sp>
        <p:nvSpPr>
          <p:cNvPr id="7" name="object 7"/>
          <p:cNvSpPr/>
          <p:nvPr/>
        </p:nvSpPr>
        <p:spPr>
          <a:xfrm>
            <a:off x="990374" y="2741125"/>
            <a:ext cx="18061940" cy="8392160"/>
          </a:xfrm>
          <a:custGeom>
            <a:avLst/>
            <a:gdLst/>
            <a:ahLst/>
            <a:cxnLst/>
            <a:rect l="l" t="t" r="r" b="b"/>
            <a:pathLst>
              <a:path w="18061940" h="8392160">
                <a:moveTo>
                  <a:pt x="18061766" y="0"/>
                </a:moveTo>
                <a:lnTo>
                  <a:pt x="0" y="0"/>
                </a:lnTo>
                <a:lnTo>
                  <a:pt x="0" y="8391790"/>
                </a:lnTo>
                <a:lnTo>
                  <a:pt x="18061766" y="8391790"/>
                </a:lnTo>
                <a:lnTo>
                  <a:pt x="18061766" y="0"/>
                </a:lnTo>
                <a:close/>
              </a:path>
            </a:pathLst>
          </a:custGeom>
          <a:solidFill>
            <a:srgbClr val="F1F1F1"/>
          </a:solidFill>
        </p:spPr>
        <p:txBody>
          <a:bodyPr wrap="square" lIns="0" tIns="0" rIns="0" bIns="0" rtlCol="0"/>
          <a:lstStyle/>
          <a:p>
            <a:endParaRPr/>
          </a:p>
        </p:txBody>
      </p:sp>
      <p:sp>
        <p:nvSpPr>
          <p:cNvPr id="8" name="object 8"/>
          <p:cNvSpPr txBox="1"/>
          <p:nvPr/>
        </p:nvSpPr>
        <p:spPr>
          <a:xfrm>
            <a:off x="1052874" y="2695538"/>
            <a:ext cx="17940020" cy="8261350"/>
          </a:xfrm>
          <a:prstGeom prst="rect">
            <a:avLst/>
          </a:prstGeom>
        </p:spPr>
        <p:txBody>
          <a:bodyPr vert="horz" wrap="square" lIns="0" tIns="12065" rIns="0" bIns="0" rtlCol="0">
            <a:spAutoFit/>
          </a:bodyPr>
          <a:lstStyle/>
          <a:p>
            <a:pPr marL="626110" marR="5080" indent="-614045" algn="just">
              <a:lnSpc>
                <a:spcPct val="130800"/>
              </a:lnSpc>
              <a:spcBef>
                <a:spcPts val="95"/>
              </a:spcBef>
              <a:buClr>
                <a:srgbClr val="000000"/>
              </a:buClr>
              <a:buAutoNum type="arabicPeriod"/>
              <a:tabLst>
                <a:tab pos="626745" algn="l"/>
              </a:tabLst>
            </a:pPr>
            <a:r>
              <a:rPr sz="2950" spc="5" dirty="0">
                <a:solidFill>
                  <a:srgbClr val="0A396F"/>
                </a:solidFill>
                <a:latin typeface="Arial MT"/>
                <a:cs typeface="Arial MT"/>
              </a:rPr>
              <a:t>Bölgemizin</a:t>
            </a:r>
            <a:r>
              <a:rPr sz="2950" spc="10" dirty="0">
                <a:solidFill>
                  <a:srgbClr val="0A396F"/>
                </a:solidFill>
                <a:latin typeface="Arial MT"/>
                <a:cs typeface="Arial MT"/>
              </a:rPr>
              <a:t> </a:t>
            </a:r>
            <a:r>
              <a:rPr sz="2950" spc="5" dirty="0">
                <a:solidFill>
                  <a:srgbClr val="0A396F"/>
                </a:solidFill>
                <a:latin typeface="Arial MT"/>
                <a:cs typeface="Arial MT"/>
              </a:rPr>
              <a:t>mikro klima </a:t>
            </a:r>
            <a:r>
              <a:rPr sz="2950" dirty="0">
                <a:solidFill>
                  <a:srgbClr val="0A396F"/>
                </a:solidFill>
                <a:latin typeface="Arial MT"/>
                <a:cs typeface="Arial MT"/>
              </a:rPr>
              <a:t>özellikleri</a:t>
            </a:r>
            <a:r>
              <a:rPr sz="2950" spc="815" dirty="0">
                <a:solidFill>
                  <a:srgbClr val="0A396F"/>
                </a:solidFill>
                <a:latin typeface="Arial MT"/>
                <a:cs typeface="Arial MT"/>
              </a:rPr>
              <a:t> </a:t>
            </a:r>
            <a:r>
              <a:rPr sz="2950" spc="5" dirty="0">
                <a:solidFill>
                  <a:srgbClr val="0A396F"/>
                </a:solidFill>
                <a:latin typeface="Arial MT"/>
                <a:cs typeface="Arial MT"/>
              </a:rPr>
              <a:t>ve </a:t>
            </a:r>
            <a:r>
              <a:rPr sz="2950" dirty="0">
                <a:solidFill>
                  <a:srgbClr val="0A396F"/>
                </a:solidFill>
                <a:latin typeface="Arial MT"/>
                <a:cs typeface="Arial MT"/>
              </a:rPr>
              <a:t>bölgedeki </a:t>
            </a:r>
            <a:r>
              <a:rPr sz="2950" spc="10" dirty="0">
                <a:solidFill>
                  <a:srgbClr val="0A396F"/>
                </a:solidFill>
                <a:latin typeface="Arial MT"/>
                <a:cs typeface="Arial MT"/>
              </a:rPr>
              <a:t>mevcut </a:t>
            </a:r>
            <a:r>
              <a:rPr sz="2950" spc="5" dirty="0">
                <a:solidFill>
                  <a:srgbClr val="0A396F"/>
                </a:solidFill>
                <a:latin typeface="Arial MT"/>
                <a:cs typeface="Arial MT"/>
              </a:rPr>
              <a:t>seracılık tecrübe alt yapısı kullanılarak  </a:t>
            </a:r>
            <a:r>
              <a:rPr sz="2950" i="1" dirty="0">
                <a:solidFill>
                  <a:srgbClr val="0A396F"/>
                </a:solidFill>
                <a:latin typeface="Arial"/>
                <a:cs typeface="Arial"/>
              </a:rPr>
              <a:t>yaş </a:t>
            </a:r>
            <a:r>
              <a:rPr sz="2950" i="1" spc="5" dirty="0">
                <a:solidFill>
                  <a:srgbClr val="0A396F"/>
                </a:solidFill>
                <a:latin typeface="Arial"/>
                <a:cs typeface="Arial"/>
              </a:rPr>
              <a:t> sebze</a:t>
            </a:r>
            <a:r>
              <a:rPr sz="2950" i="1" spc="-5" dirty="0">
                <a:solidFill>
                  <a:srgbClr val="0A396F"/>
                </a:solidFill>
                <a:latin typeface="Arial"/>
                <a:cs typeface="Arial"/>
              </a:rPr>
              <a:t> </a:t>
            </a:r>
            <a:r>
              <a:rPr sz="2950" i="1" spc="5" dirty="0">
                <a:solidFill>
                  <a:srgbClr val="0A396F"/>
                </a:solidFill>
                <a:latin typeface="Arial"/>
                <a:cs typeface="Arial"/>
              </a:rPr>
              <a:t>ve </a:t>
            </a:r>
            <a:r>
              <a:rPr sz="2950" i="1" spc="10" dirty="0">
                <a:solidFill>
                  <a:srgbClr val="0A396F"/>
                </a:solidFill>
                <a:latin typeface="Arial"/>
                <a:cs typeface="Arial"/>
              </a:rPr>
              <a:t>meyve</a:t>
            </a:r>
            <a:r>
              <a:rPr sz="2950" i="1" spc="5" dirty="0">
                <a:solidFill>
                  <a:srgbClr val="0A396F"/>
                </a:solidFill>
                <a:latin typeface="Arial"/>
                <a:cs typeface="Arial"/>
              </a:rPr>
              <a:t> </a:t>
            </a:r>
            <a:r>
              <a:rPr sz="2950" spc="5" dirty="0">
                <a:solidFill>
                  <a:srgbClr val="0A396F"/>
                </a:solidFill>
                <a:latin typeface="Arial MT"/>
                <a:cs typeface="Arial MT"/>
              </a:rPr>
              <a:t>ile</a:t>
            </a:r>
            <a:r>
              <a:rPr sz="2950" spc="-5" dirty="0">
                <a:solidFill>
                  <a:srgbClr val="0A396F"/>
                </a:solidFill>
                <a:latin typeface="Arial MT"/>
                <a:cs typeface="Arial MT"/>
              </a:rPr>
              <a:t> </a:t>
            </a:r>
            <a:r>
              <a:rPr sz="2950" i="1" spc="5" dirty="0">
                <a:solidFill>
                  <a:srgbClr val="0A396F"/>
                </a:solidFill>
                <a:latin typeface="Arial"/>
                <a:cs typeface="Arial"/>
              </a:rPr>
              <a:t>süs</a:t>
            </a:r>
            <a:r>
              <a:rPr sz="2950" i="1" spc="10" dirty="0">
                <a:solidFill>
                  <a:srgbClr val="0A396F"/>
                </a:solidFill>
                <a:latin typeface="Arial"/>
                <a:cs typeface="Arial"/>
              </a:rPr>
              <a:t> </a:t>
            </a:r>
            <a:r>
              <a:rPr sz="2950" i="1" spc="5" dirty="0">
                <a:solidFill>
                  <a:srgbClr val="0A396F"/>
                </a:solidFill>
                <a:latin typeface="Arial"/>
                <a:cs typeface="Arial"/>
              </a:rPr>
              <a:t>bitkileri</a:t>
            </a:r>
            <a:r>
              <a:rPr sz="2950" i="1" dirty="0">
                <a:solidFill>
                  <a:srgbClr val="0A396F"/>
                </a:solidFill>
                <a:latin typeface="Arial"/>
                <a:cs typeface="Arial"/>
              </a:rPr>
              <a:t> </a:t>
            </a:r>
            <a:r>
              <a:rPr sz="2950" i="1" spc="5" dirty="0">
                <a:solidFill>
                  <a:srgbClr val="0A396F"/>
                </a:solidFill>
                <a:latin typeface="Arial"/>
                <a:cs typeface="Arial"/>
              </a:rPr>
              <a:t>ve çiçekçilik</a:t>
            </a:r>
            <a:r>
              <a:rPr sz="2950" i="1" dirty="0">
                <a:solidFill>
                  <a:srgbClr val="0A396F"/>
                </a:solidFill>
                <a:latin typeface="Arial"/>
                <a:cs typeface="Arial"/>
              </a:rPr>
              <a:t> </a:t>
            </a:r>
            <a:r>
              <a:rPr sz="2950" spc="5" dirty="0">
                <a:solidFill>
                  <a:srgbClr val="0A396F"/>
                </a:solidFill>
                <a:latin typeface="Arial MT"/>
                <a:cs typeface="Arial MT"/>
              </a:rPr>
              <a:t>alanında</a:t>
            </a:r>
            <a:r>
              <a:rPr sz="2950" spc="-10" dirty="0">
                <a:solidFill>
                  <a:srgbClr val="0A396F"/>
                </a:solidFill>
                <a:latin typeface="Arial MT"/>
                <a:cs typeface="Arial MT"/>
              </a:rPr>
              <a:t> </a:t>
            </a:r>
            <a:r>
              <a:rPr sz="2950" spc="5" dirty="0">
                <a:solidFill>
                  <a:srgbClr val="0A396F"/>
                </a:solidFill>
                <a:latin typeface="Arial MT"/>
                <a:cs typeface="Arial MT"/>
              </a:rPr>
              <a:t>seracılık faaliyetlerini</a:t>
            </a:r>
            <a:r>
              <a:rPr sz="2950" spc="-10" dirty="0">
                <a:solidFill>
                  <a:srgbClr val="0A396F"/>
                </a:solidFill>
                <a:latin typeface="Arial MT"/>
                <a:cs typeface="Arial MT"/>
              </a:rPr>
              <a:t> </a:t>
            </a:r>
            <a:r>
              <a:rPr sz="2950" spc="-100" dirty="0">
                <a:solidFill>
                  <a:srgbClr val="0A396F"/>
                </a:solidFill>
                <a:latin typeface="Arial MT"/>
                <a:cs typeface="Arial MT"/>
              </a:rPr>
              <a:t>geliştirilmek.</a:t>
            </a:r>
            <a:endParaRPr sz="2950" dirty="0">
              <a:latin typeface="Arial MT"/>
              <a:cs typeface="Arial MT"/>
            </a:endParaRPr>
          </a:p>
          <a:p>
            <a:pPr marL="626110" marR="6350" indent="-614045" algn="just">
              <a:lnSpc>
                <a:spcPts val="4630"/>
              </a:lnSpc>
              <a:spcBef>
                <a:spcPts val="340"/>
              </a:spcBef>
              <a:buClr>
                <a:srgbClr val="000000"/>
              </a:buClr>
              <a:buAutoNum type="arabicPeriod"/>
              <a:tabLst>
                <a:tab pos="626745" algn="l"/>
              </a:tabLst>
            </a:pPr>
            <a:r>
              <a:rPr sz="2950" spc="5" dirty="0">
                <a:solidFill>
                  <a:srgbClr val="0A396F"/>
                </a:solidFill>
                <a:latin typeface="Arial MT"/>
                <a:cs typeface="Arial MT"/>
              </a:rPr>
              <a:t>Bölgenin</a:t>
            </a:r>
            <a:r>
              <a:rPr sz="2950" spc="10" dirty="0">
                <a:solidFill>
                  <a:srgbClr val="0A396F"/>
                </a:solidFill>
                <a:latin typeface="Arial MT"/>
                <a:cs typeface="Arial MT"/>
              </a:rPr>
              <a:t> </a:t>
            </a:r>
            <a:r>
              <a:rPr sz="2950" spc="5" dirty="0">
                <a:solidFill>
                  <a:srgbClr val="0A396F"/>
                </a:solidFill>
                <a:latin typeface="Arial MT"/>
                <a:cs typeface="Arial MT"/>
              </a:rPr>
              <a:t>jeotermal</a:t>
            </a:r>
            <a:r>
              <a:rPr sz="2950" spc="10" dirty="0">
                <a:solidFill>
                  <a:srgbClr val="0A396F"/>
                </a:solidFill>
                <a:latin typeface="Arial MT"/>
                <a:cs typeface="Arial MT"/>
              </a:rPr>
              <a:t> </a:t>
            </a:r>
            <a:r>
              <a:rPr sz="2950" spc="5" dirty="0">
                <a:solidFill>
                  <a:srgbClr val="0A396F"/>
                </a:solidFill>
                <a:latin typeface="Arial MT"/>
                <a:cs typeface="Arial MT"/>
              </a:rPr>
              <a:t>kaynakların</a:t>
            </a:r>
            <a:r>
              <a:rPr sz="2950" spc="10" dirty="0">
                <a:solidFill>
                  <a:srgbClr val="0A396F"/>
                </a:solidFill>
                <a:latin typeface="Arial MT"/>
                <a:cs typeface="Arial MT"/>
              </a:rPr>
              <a:t> </a:t>
            </a:r>
            <a:r>
              <a:rPr sz="2950" spc="5" dirty="0">
                <a:solidFill>
                  <a:srgbClr val="0A396F"/>
                </a:solidFill>
                <a:latin typeface="Arial MT"/>
                <a:cs typeface="Arial MT"/>
              </a:rPr>
              <a:t>sürdürülebilir</a:t>
            </a:r>
            <a:r>
              <a:rPr sz="2950" spc="10" dirty="0">
                <a:solidFill>
                  <a:srgbClr val="0A396F"/>
                </a:solidFill>
                <a:latin typeface="Arial MT"/>
                <a:cs typeface="Arial MT"/>
              </a:rPr>
              <a:t> </a:t>
            </a:r>
            <a:r>
              <a:rPr sz="2950" spc="5" dirty="0">
                <a:solidFill>
                  <a:srgbClr val="0A396F"/>
                </a:solidFill>
                <a:latin typeface="Arial MT"/>
                <a:cs typeface="Arial MT"/>
              </a:rPr>
              <a:t>ve</a:t>
            </a:r>
            <a:r>
              <a:rPr sz="2950" spc="10" dirty="0">
                <a:solidFill>
                  <a:srgbClr val="0A396F"/>
                </a:solidFill>
                <a:latin typeface="Arial MT"/>
                <a:cs typeface="Arial MT"/>
              </a:rPr>
              <a:t> </a:t>
            </a:r>
            <a:r>
              <a:rPr sz="2950" spc="5" dirty="0">
                <a:solidFill>
                  <a:srgbClr val="0A396F"/>
                </a:solidFill>
                <a:latin typeface="Arial MT"/>
                <a:cs typeface="Arial MT"/>
              </a:rPr>
              <a:t>entegre</a:t>
            </a:r>
            <a:r>
              <a:rPr sz="2950" spc="10" dirty="0">
                <a:solidFill>
                  <a:srgbClr val="0A396F"/>
                </a:solidFill>
                <a:latin typeface="Arial MT"/>
                <a:cs typeface="Arial MT"/>
              </a:rPr>
              <a:t> </a:t>
            </a:r>
            <a:r>
              <a:rPr sz="2950" spc="5" dirty="0">
                <a:solidFill>
                  <a:srgbClr val="0A396F"/>
                </a:solidFill>
                <a:latin typeface="Arial MT"/>
                <a:cs typeface="Arial MT"/>
              </a:rPr>
              <a:t>kullanımı</a:t>
            </a:r>
            <a:r>
              <a:rPr sz="2950" spc="10" dirty="0">
                <a:solidFill>
                  <a:srgbClr val="0A396F"/>
                </a:solidFill>
                <a:latin typeface="Arial MT"/>
                <a:cs typeface="Arial MT"/>
              </a:rPr>
              <a:t> </a:t>
            </a:r>
            <a:r>
              <a:rPr sz="2950" spc="-125" dirty="0">
                <a:solidFill>
                  <a:srgbClr val="0A396F"/>
                </a:solidFill>
                <a:latin typeface="Arial MT"/>
                <a:cs typeface="Arial MT"/>
              </a:rPr>
              <a:t>sağlanarak</a:t>
            </a:r>
            <a:r>
              <a:rPr sz="2950" spc="565" dirty="0">
                <a:solidFill>
                  <a:srgbClr val="0A396F"/>
                </a:solidFill>
                <a:latin typeface="Arial MT"/>
                <a:cs typeface="Arial MT"/>
              </a:rPr>
              <a:t> </a:t>
            </a:r>
            <a:r>
              <a:rPr sz="2950" spc="5" dirty="0">
                <a:solidFill>
                  <a:srgbClr val="0A396F"/>
                </a:solidFill>
                <a:latin typeface="Arial MT"/>
                <a:cs typeface="Arial MT"/>
              </a:rPr>
              <a:t>jeotermal  kaynakla </a:t>
            </a:r>
            <a:r>
              <a:rPr sz="2950" spc="10" dirty="0">
                <a:solidFill>
                  <a:srgbClr val="0A396F"/>
                </a:solidFill>
                <a:latin typeface="Arial MT"/>
                <a:cs typeface="Arial MT"/>
              </a:rPr>
              <a:t> </a:t>
            </a:r>
            <a:r>
              <a:rPr sz="2950" spc="5" dirty="0">
                <a:solidFill>
                  <a:srgbClr val="0A396F"/>
                </a:solidFill>
                <a:latin typeface="Arial MT"/>
                <a:cs typeface="Arial MT"/>
              </a:rPr>
              <a:t>ısıtılan</a:t>
            </a:r>
            <a:r>
              <a:rPr sz="2950" spc="10" dirty="0">
                <a:solidFill>
                  <a:srgbClr val="0A396F"/>
                </a:solidFill>
                <a:latin typeface="Arial MT"/>
                <a:cs typeface="Arial MT"/>
              </a:rPr>
              <a:t> modern</a:t>
            </a:r>
            <a:r>
              <a:rPr sz="2950" spc="15" dirty="0">
                <a:solidFill>
                  <a:srgbClr val="0A396F"/>
                </a:solidFill>
                <a:latin typeface="Arial MT"/>
                <a:cs typeface="Arial MT"/>
              </a:rPr>
              <a:t> </a:t>
            </a:r>
            <a:r>
              <a:rPr sz="2950" spc="5" dirty="0">
                <a:solidFill>
                  <a:srgbClr val="0A396F"/>
                </a:solidFill>
                <a:latin typeface="Arial MT"/>
                <a:cs typeface="Arial MT"/>
              </a:rPr>
              <a:t>sera</a:t>
            </a:r>
            <a:r>
              <a:rPr sz="2950" spc="10" dirty="0">
                <a:solidFill>
                  <a:srgbClr val="0A396F"/>
                </a:solidFill>
                <a:latin typeface="Arial MT"/>
                <a:cs typeface="Arial MT"/>
              </a:rPr>
              <a:t> </a:t>
            </a:r>
            <a:r>
              <a:rPr sz="2950" spc="-100" dirty="0">
                <a:solidFill>
                  <a:srgbClr val="0A396F"/>
                </a:solidFill>
                <a:latin typeface="Arial MT"/>
                <a:cs typeface="Arial MT"/>
              </a:rPr>
              <a:t>işletmelerinin</a:t>
            </a:r>
            <a:r>
              <a:rPr sz="2950" spc="-95" dirty="0">
                <a:solidFill>
                  <a:srgbClr val="0A396F"/>
                </a:solidFill>
                <a:latin typeface="Arial MT"/>
                <a:cs typeface="Arial MT"/>
              </a:rPr>
              <a:t> </a:t>
            </a:r>
            <a:r>
              <a:rPr sz="2950" spc="5" dirty="0">
                <a:solidFill>
                  <a:srgbClr val="0A396F"/>
                </a:solidFill>
                <a:latin typeface="Arial MT"/>
                <a:cs typeface="Arial MT"/>
              </a:rPr>
              <a:t>yer</a:t>
            </a:r>
            <a:r>
              <a:rPr sz="2950" spc="10" dirty="0">
                <a:solidFill>
                  <a:srgbClr val="0A396F"/>
                </a:solidFill>
                <a:latin typeface="Arial MT"/>
                <a:cs typeface="Arial MT"/>
              </a:rPr>
              <a:t> </a:t>
            </a:r>
            <a:r>
              <a:rPr sz="2950" spc="-185" dirty="0">
                <a:solidFill>
                  <a:srgbClr val="0A396F"/>
                </a:solidFill>
                <a:latin typeface="Arial MT"/>
                <a:cs typeface="Arial MT"/>
              </a:rPr>
              <a:t>aldığı,</a:t>
            </a:r>
            <a:r>
              <a:rPr sz="2950" spc="-180" dirty="0">
                <a:solidFill>
                  <a:srgbClr val="0A396F"/>
                </a:solidFill>
                <a:latin typeface="Arial MT"/>
                <a:cs typeface="Arial MT"/>
              </a:rPr>
              <a:t> </a:t>
            </a:r>
            <a:r>
              <a:rPr sz="2950" spc="5" dirty="0">
                <a:solidFill>
                  <a:srgbClr val="0A396F"/>
                </a:solidFill>
                <a:latin typeface="Arial MT"/>
                <a:cs typeface="Arial MT"/>
              </a:rPr>
              <a:t>örnek</a:t>
            </a:r>
            <a:r>
              <a:rPr sz="2950" spc="10" dirty="0">
                <a:solidFill>
                  <a:srgbClr val="0A396F"/>
                </a:solidFill>
                <a:latin typeface="Arial MT"/>
                <a:cs typeface="Arial MT"/>
              </a:rPr>
              <a:t> </a:t>
            </a:r>
            <a:r>
              <a:rPr sz="2950" spc="5" dirty="0">
                <a:solidFill>
                  <a:srgbClr val="0A396F"/>
                </a:solidFill>
                <a:latin typeface="Arial MT"/>
                <a:cs typeface="Arial MT"/>
              </a:rPr>
              <a:t>bir</a:t>
            </a:r>
            <a:r>
              <a:rPr sz="2950" spc="10" dirty="0">
                <a:solidFill>
                  <a:srgbClr val="0A396F"/>
                </a:solidFill>
                <a:latin typeface="Arial MT"/>
                <a:cs typeface="Arial MT"/>
              </a:rPr>
              <a:t> </a:t>
            </a:r>
            <a:r>
              <a:rPr sz="2950" spc="5" dirty="0">
                <a:solidFill>
                  <a:srgbClr val="0A396F"/>
                </a:solidFill>
                <a:latin typeface="Arial MT"/>
                <a:cs typeface="Arial MT"/>
              </a:rPr>
              <a:t>tarıma</a:t>
            </a:r>
            <a:r>
              <a:rPr sz="2950" spc="10" dirty="0">
                <a:solidFill>
                  <a:srgbClr val="0A396F"/>
                </a:solidFill>
                <a:latin typeface="Arial MT"/>
                <a:cs typeface="Arial MT"/>
              </a:rPr>
              <a:t> </a:t>
            </a:r>
            <a:r>
              <a:rPr sz="2950" spc="5" dirty="0">
                <a:solidFill>
                  <a:srgbClr val="0A396F"/>
                </a:solidFill>
                <a:latin typeface="Arial MT"/>
                <a:cs typeface="Arial MT"/>
              </a:rPr>
              <a:t>dayalı</a:t>
            </a:r>
            <a:r>
              <a:rPr sz="2950" spc="10" dirty="0">
                <a:solidFill>
                  <a:srgbClr val="0A396F"/>
                </a:solidFill>
                <a:latin typeface="Arial MT"/>
                <a:cs typeface="Arial MT"/>
              </a:rPr>
              <a:t> </a:t>
            </a:r>
            <a:r>
              <a:rPr sz="2950" spc="5" dirty="0">
                <a:solidFill>
                  <a:srgbClr val="0A396F"/>
                </a:solidFill>
                <a:latin typeface="Arial MT"/>
                <a:cs typeface="Arial MT"/>
              </a:rPr>
              <a:t>ihtisas</a:t>
            </a:r>
            <a:r>
              <a:rPr sz="2950" spc="10" dirty="0">
                <a:solidFill>
                  <a:srgbClr val="0A396F"/>
                </a:solidFill>
                <a:latin typeface="Arial MT"/>
                <a:cs typeface="Arial MT"/>
              </a:rPr>
              <a:t> </a:t>
            </a:r>
            <a:r>
              <a:rPr sz="2950" spc="5" dirty="0">
                <a:solidFill>
                  <a:srgbClr val="0A396F"/>
                </a:solidFill>
                <a:latin typeface="Arial MT"/>
                <a:cs typeface="Arial MT"/>
              </a:rPr>
              <a:t>sera  organize  sanayi </a:t>
            </a:r>
            <a:r>
              <a:rPr sz="2950" spc="-805" dirty="0">
                <a:solidFill>
                  <a:srgbClr val="0A396F"/>
                </a:solidFill>
                <a:latin typeface="Arial MT"/>
                <a:cs typeface="Arial MT"/>
              </a:rPr>
              <a:t> </a:t>
            </a:r>
            <a:r>
              <a:rPr sz="2950" spc="5" dirty="0">
                <a:solidFill>
                  <a:srgbClr val="0A396F"/>
                </a:solidFill>
                <a:latin typeface="Arial MT"/>
                <a:cs typeface="Arial MT"/>
              </a:rPr>
              <a:t>bölgesi</a:t>
            </a:r>
            <a:r>
              <a:rPr sz="2950" spc="-15" dirty="0">
                <a:solidFill>
                  <a:srgbClr val="0A396F"/>
                </a:solidFill>
                <a:latin typeface="Arial MT"/>
                <a:cs typeface="Arial MT"/>
              </a:rPr>
              <a:t> </a:t>
            </a:r>
            <a:r>
              <a:rPr sz="2950" spc="10" dirty="0">
                <a:solidFill>
                  <a:srgbClr val="0A396F"/>
                </a:solidFill>
                <a:latin typeface="Arial MT"/>
                <a:cs typeface="Arial MT"/>
              </a:rPr>
              <a:t>kurulmak</a:t>
            </a:r>
            <a:endParaRPr sz="2950" dirty="0">
              <a:latin typeface="Arial MT"/>
              <a:cs typeface="Arial MT"/>
            </a:endParaRPr>
          </a:p>
          <a:p>
            <a:pPr marL="626110" marR="6350" indent="-614045" algn="just">
              <a:lnSpc>
                <a:spcPts val="4630"/>
              </a:lnSpc>
              <a:spcBef>
                <a:spcPts val="5"/>
              </a:spcBef>
              <a:buClr>
                <a:srgbClr val="000000"/>
              </a:buClr>
              <a:buAutoNum type="arabicPeriod"/>
              <a:tabLst>
                <a:tab pos="626745" algn="l"/>
              </a:tabLst>
            </a:pPr>
            <a:r>
              <a:rPr sz="2950" spc="5" dirty="0">
                <a:solidFill>
                  <a:srgbClr val="0A396F"/>
                </a:solidFill>
                <a:latin typeface="Arial MT"/>
                <a:cs typeface="Arial MT"/>
              </a:rPr>
              <a:t>Bölgemizin </a:t>
            </a:r>
            <a:r>
              <a:rPr sz="2950" i="1" spc="5" dirty="0">
                <a:solidFill>
                  <a:srgbClr val="0A396F"/>
                </a:solidFill>
                <a:latin typeface="Arial"/>
                <a:cs typeface="Arial"/>
              </a:rPr>
              <a:t>yaş sebze ve </a:t>
            </a:r>
            <a:r>
              <a:rPr sz="2950" i="1" spc="10" dirty="0">
                <a:solidFill>
                  <a:srgbClr val="0A396F"/>
                </a:solidFill>
                <a:latin typeface="Arial"/>
                <a:cs typeface="Arial"/>
              </a:rPr>
              <a:t>meyve </a:t>
            </a:r>
            <a:r>
              <a:rPr sz="2950" spc="5" dirty="0">
                <a:solidFill>
                  <a:srgbClr val="0A396F"/>
                </a:solidFill>
                <a:latin typeface="Arial MT"/>
                <a:cs typeface="Arial MT"/>
              </a:rPr>
              <a:t>ile </a:t>
            </a:r>
            <a:r>
              <a:rPr sz="2950" i="1" spc="5" dirty="0">
                <a:solidFill>
                  <a:srgbClr val="0A396F"/>
                </a:solidFill>
                <a:latin typeface="Arial"/>
                <a:cs typeface="Arial"/>
              </a:rPr>
              <a:t>süs bitkileri ve çiçekçilik </a:t>
            </a:r>
            <a:r>
              <a:rPr sz="2950" dirty="0">
                <a:solidFill>
                  <a:srgbClr val="0A396F"/>
                </a:solidFill>
                <a:latin typeface="Arial MT"/>
                <a:cs typeface="Arial MT"/>
              </a:rPr>
              <a:t>ihtiyacının </a:t>
            </a:r>
            <a:r>
              <a:rPr sz="2950" spc="10" dirty="0">
                <a:solidFill>
                  <a:srgbClr val="0A396F"/>
                </a:solidFill>
                <a:latin typeface="Arial MT"/>
                <a:cs typeface="Arial MT"/>
              </a:rPr>
              <a:t>modern </a:t>
            </a:r>
            <a:r>
              <a:rPr sz="2950" spc="5" dirty="0">
                <a:solidFill>
                  <a:srgbClr val="0A396F"/>
                </a:solidFill>
                <a:latin typeface="Arial MT"/>
                <a:cs typeface="Arial MT"/>
              </a:rPr>
              <a:t>teknolojik seralardan </a:t>
            </a:r>
            <a:r>
              <a:rPr sz="2950" spc="10" dirty="0">
                <a:solidFill>
                  <a:srgbClr val="0A396F"/>
                </a:solidFill>
                <a:latin typeface="Arial MT"/>
                <a:cs typeface="Arial MT"/>
              </a:rPr>
              <a:t> </a:t>
            </a:r>
            <a:r>
              <a:rPr sz="2950" spc="-100" dirty="0" err="1">
                <a:solidFill>
                  <a:srgbClr val="0A396F"/>
                </a:solidFill>
                <a:latin typeface="Arial MT"/>
                <a:cs typeface="Arial MT"/>
              </a:rPr>
              <a:t>karşılanmasını</a:t>
            </a:r>
            <a:r>
              <a:rPr sz="2950" spc="-20" dirty="0">
                <a:solidFill>
                  <a:srgbClr val="0A396F"/>
                </a:solidFill>
                <a:latin typeface="Arial MT"/>
                <a:cs typeface="Arial MT"/>
              </a:rPr>
              <a:t> </a:t>
            </a:r>
            <a:r>
              <a:rPr sz="2950" spc="-155" dirty="0" err="1">
                <a:solidFill>
                  <a:srgbClr val="0A396F"/>
                </a:solidFill>
                <a:latin typeface="Arial MT"/>
                <a:cs typeface="Arial MT"/>
              </a:rPr>
              <a:t>sağlamak</a:t>
            </a:r>
            <a:r>
              <a:rPr lang="tr-TR" sz="2950" spc="-155" dirty="0">
                <a:solidFill>
                  <a:srgbClr val="0A396F"/>
                </a:solidFill>
                <a:latin typeface="Arial MT"/>
                <a:cs typeface="Arial MT"/>
              </a:rPr>
              <a:t> ve sürdürülebilirliğini sağlamak</a:t>
            </a:r>
            <a:endParaRPr sz="2950" dirty="0">
              <a:latin typeface="Arial MT"/>
              <a:cs typeface="Arial MT"/>
            </a:endParaRPr>
          </a:p>
          <a:p>
            <a:pPr marL="626110" marR="5715" indent="-614045" algn="just">
              <a:lnSpc>
                <a:spcPts val="4630"/>
              </a:lnSpc>
              <a:buClr>
                <a:srgbClr val="000000"/>
              </a:buClr>
              <a:buAutoNum type="arabicPeriod"/>
              <a:tabLst>
                <a:tab pos="626745" algn="l"/>
              </a:tabLst>
            </a:pPr>
            <a:r>
              <a:rPr sz="2950" spc="10" dirty="0">
                <a:solidFill>
                  <a:srgbClr val="0A396F"/>
                </a:solidFill>
                <a:latin typeface="Arial MT"/>
                <a:cs typeface="Arial MT"/>
              </a:rPr>
              <a:t>Yöre </a:t>
            </a:r>
            <a:r>
              <a:rPr sz="2950" dirty="0" err="1">
                <a:solidFill>
                  <a:srgbClr val="0A396F"/>
                </a:solidFill>
                <a:latin typeface="Arial MT"/>
                <a:cs typeface="Arial MT"/>
              </a:rPr>
              <a:t>halkına</a:t>
            </a:r>
            <a:r>
              <a:rPr sz="2950" dirty="0">
                <a:solidFill>
                  <a:srgbClr val="0A396F"/>
                </a:solidFill>
                <a:latin typeface="Arial MT"/>
                <a:cs typeface="Arial MT"/>
              </a:rPr>
              <a:t> </a:t>
            </a:r>
            <a:r>
              <a:rPr sz="2950" spc="5" dirty="0" err="1">
                <a:solidFill>
                  <a:srgbClr val="0A396F"/>
                </a:solidFill>
                <a:latin typeface="Arial MT"/>
                <a:cs typeface="Arial MT"/>
              </a:rPr>
              <a:t>sosyo</a:t>
            </a:r>
            <a:r>
              <a:rPr sz="2950" spc="5" dirty="0">
                <a:solidFill>
                  <a:srgbClr val="0A396F"/>
                </a:solidFill>
                <a:latin typeface="Arial MT"/>
                <a:cs typeface="Arial MT"/>
              </a:rPr>
              <a:t> </a:t>
            </a:r>
            <a:r>
              <a:rPr lang="tr-TR" sz="2950" spc="5" dirty="0">
                <a:solidFill>
                  <a:srgbClr val="0A396F"/>
                </a:solidFill>
                <a:latin typeface="Arial MT"/>
                <a:cs typeface="Arial MT"/>
              </a:rPr>
              <a:t>kültürel ve </a:t>
            </a:r>
            <a:r>
              <a:rPr sz="2950" spc="5" dirty="0" err="1">
                <a:solidFill>
                  <a:srgbClr val="0A396F"/>
                </a:solidFill>
                <a:latin typeface="Arial MT"/>
                <a:cs typeface="Arial MT"/>
              </a:rPr>
              <a:t>ekonomik</a:t>
            </a:r>
            <a:r>
              <a:rPr sz="2950" spc="5" dirty="0">
                <a:solidFill>
                  <a:srgbClr val="0A396F"/>
                </a:solidFill>
                <a:latin typeface="Arial MT"/>
                <a:cs typeface="Arial MT"/>
              </a:rPr>
              <a:t> katkı </a:t>
            </a:r>
            <a:r>
              <a:rPr sz="2950" spc="-125" dirty="0">
                <a:solidFill>
                  <a:srgbClr val="0A396F"/>
                </a:solidFill>
                <a:latin typeface="Arial MT"/>
                <a:cs typeface="Arial MT"/>
              </a:rPr>
              <a:t>sağlayacak </a:t>
            </a:r>
            <a:r>
              <a:rPr sz="2950" spc="10" dirty="0">
                <a:solidFill>
                  <a:srgbClr val="0A396F"/>
                </a:solidFill>
                <a:latin typeface="Arial MT"/>
                <a:cs typeface="Arial MT"/>
              </a:rPr>
              <a:t>modern </a:t>
            </a:r>
            <a:r>
              <a:rPr sz="2950" spc="5" dirty="0" err="1">
                <a:solidFill>
                  <a:srgbClr val="0A396F"/>
                </a:solidFill>
                <a:latin typeface="Arial MT"/>
                <a:cs typeface="Arial MT"/>
              </a:rPr>
              <a:t>tarım</a:t>
            </a:r>
            <a:r>
              <a:rPr sz="2950" spc="5" dirty="0">
                <a:solidFill>
                  <a:srgbClr val="0A396F"/>
                </a:solidFill>
                <a:latin typeface="Arial MT"/>
                <a:cs typeface="Arial MT"/>
              </a:rPr>
              <a:t> </a:t>
            </a:r>
            <a:r>
              <a:rPr sz="2950" dirty="0" err="1">
                <a:solidFill>
                  <a:srgbClr val="0A396F"/>
                </a:solidFill>
                <a:latin typeface="Arial MT"/>
                <a:cs typeface="Arial MT"/>
              </a:rPr>
              <a:t>uygulamalarını</a:t>
            </a:r>
            <a:r>
              <a:rPr sz="2950" dirty="0">
                <a:solidFill>
                  <a:srgbClr val="0A396F"/>
                </a:solidFill>
                <a:latin typeface="Arial MT"/>
                <a:cs typeface="Arial MT"/>
              </a:rPr>
              <a:t> </a:t>
            </a:r>
            <a:r>
              <a:rPr sz="2950" spc="-130" dirty="0" err="1">
                <a:solidFill>
                  <a:srgbClr val="0A396F"/>
                </a:solidFill>
                <a:latin typeface="Arial MT"/>
                <a:cs typeface="Arial MT"/>
              </a:rPr>
              <a:t>başlatmak</a:t>
            </a:r>
            <a:r>
              <a:rPr lang="tr-TR" sz="2950" spc="-130" dirty="0">
                <a:solidFill>
                  <a:srgbClr val="0A396F"/>
                </a:solidFill>
                <a:latin typeface="Arial MT"/>
                <a:cs typeface="Arial MT"/>
              </a:rPr>
              <a:t>, bölgedeki ürün çeşitliliğini arttırmak</a:t>
            </a:r>
            <a:r>
              <a:rPr sz="2950" spc="-130" dirty="0">
                <a:solidFill>
                  <a:srgbClr val="0A396F"/>
                </a:solidFill>
                <a:latin typeface="Arial MT"/>
                <a:cs typeface="Arial MT"/>
              </a:rPr>
              <a:t> </a:t>
            </a:r>
            <a:r>
              <a:rPr sz="2950" spc="5" dirty="0">
                <a:solidFill>
                  <a:srgbClr val="0A396F"/>
                </a:solidFill>
                <a:latin typeface="Arial MT"/>
                <a:cs typeface="Arial MT"/>
              </a:rPr>
              <a:t>ve istihdam </a:t>
            </a:r>
            <a:r>
              <a:rPr sz="2950" spc="10" dirty="0">
                <a:solidFill>
                  <a:srgbClr val="0A396F"/>
                </a:solidFill>
                <a:latin typeface="Arial MT"/>
                <a:cs typeface="Arial MT"/>
              </a:rPr>
              <a:t> </a:t>
            </a:r>
            <a:r>
              <a:rPr sz="2950" spc="-140" dirty="0">
                <a:solidFill>
                  <a:srgbClr val="0A396F"/>
                </a:solidFill>
                <a:latin typeface="Arial MT"/>
                <a:cs typeface="Arial MT"/>
              </a:rPr>
              <a:t>sağlanmak</a:t>
            </a:r>
            <a:endParaRPr sz="2950" dirty="0">
              <a:latin typeface="Arial MT"/>
              <a:cs typeface="Arial MT"/>
            </a:endParaRPr>
          </a:p>
          <a:p>
            <a:pPr marL="626110" marR="5715" indent="-614045" algn="just">
              <a:lnSpc>
                <a:spcPts val="4630"/>
              </a:lnSpc>
              <a:spcBef>
                <a:spcPts val="5"/>
              </a:spcBef>
              <a:buClr>
                <a:srgbClr val="000000"/>
              </a:buClr>
              <a:buAutoNum type="arabicPeriod"/>
              <a:tabLst>
                <a:tab pos="626745" algn="l"/>
              </a:tabLst>
            </a:pPr>
            <a:r>
              <a:rPr sz="2950" spc="10" dirty="0">
                <a:solidFill>
                  <a:srgbClr val="0A396F"/>
                </a:solidFill>
                <a:latin typeface="Arial MT"/>
              </a:rPr>
              <a:t>Yaş sebze </a:t>
            </a:r>
            <a:r>
              <a:rPr sz="2950" spc="5" dirty="0">
                <a:solidFill>
                  <a:srgbClr val="0A396F"/>
                </a:solidFill>
                <a:latin typeface="Arial MT"/>
                <a:cs typeface="Arial MT"/>
              </a:rPr>
              <a:t>ve </a:t>
            </a:r>
            <a:r>
              <a:rPr sz="2950" spc="10" dirty="0">
                <a:solidFill>
                  <a:srgbClr val="0A396F"/>
                </a:solidFill>
                <a:latin typeface="Arial MT"/>
                <a:cs typeface="Arial MT"/>
              </a:rPr>
              <a:t>meyze, </a:t>
            </a:r>
            <a:r>
              <a:rPr sz="2950" spc="5" dirty="0">
                <a:solidFill>
                  <a:srgbClr val="0A396F"/>
                </a:solidFill>
                <a:latin typeface="Arial MT"/>
                <a:cs typeface="Arial MT"/>
              </a:rPr>
              <a:t>süs bitkileri ve çiçek </a:t>
            </a:r>
            <a:r>
              <a:rPr sz="2950" dirty="0">
                <a:solidFill>
                  <a:srgbClr val="0A396F"/>
                </a:solidFill>
                <a:latin typeface="Arial MT"/>
                <a:cs typeface="Arial MT"/>
              </a:rPr>
              <a:t>üretiminin </a:t>
            </a:r>
            <a:r>
              <a:rPr sz="2950" spc="5" dirty="0">
                <a:solidFill>
                  <a:srgbClr val="0A396F"/>
                </a:solidFill>
                <a:latin typeface="Arial MT"/>
                <a:cs typeface="Arial MT"/>
              </a:rPr>
              <a:t>yanı sıra </a:t>
            </a:r>
            <a:r>
              <a:rPr sz="2950" spc="10" dirty="0">
                <a:solidFill>
                  <a:srgbClr val="0A396F"/>
                </a:solidFill>
                <a:latin typeface="Arial MT"/>
                <a:cs typeface="Arial MT"/>
              </a:rPr>
              <a:t>bu </a:t>
            </a:r>
            <a:r>
              <a:rPr sz="2950" spc="5" dirty="0">
                <a:solidFill>
                  <a:srgbClr val="0A396F"/>
                </a:solidFill>
                <a:latin typeface="Arial MT"/>
                <a:cs typeface="Arial MT"/>
              </a:rPr>
              <a:t>sektörlere yönelik tarıma dayalı </a:t>
            </a:r>
            <a:r>
              <a:rPr sz="2950" spc="10" dirty="0">
                <a:solidFill>
                  <a:srgbClr val="0A396F"/>
                </a:solidFill>
                <a:latin typeface="Arial MT"/>
                <a:cs typeface="Arial MT"/>
              </a:rPr>
              <a:t> </a:t>
            </a:r>
            <a:r>
              <a:rPr sz="2950" spc="5" dirty="0">
                <a:solidFill>
                  <a:srgbClr val="0A396F"/>
                </a:solidFill>
                <a:latin typeface="Arial MT"/>
                <a:cs typeface="Arial MT"/>
              </a:rPr>
              <a:t>sanayinin</a:t>
            </a:r>
            <a:r>
              <a:rPr sz="2950" spc="-10" dirty="0">
                <a:solidFill>
                  <a:srgbClr val="0A396F"/>
                </a:solidFill>
                <a:latin typeface="Arial MT"/>
                <a:cs typeface="Arial MT"/>
              </a:rPr>
              <a:t> </a:t>
            </a:r>
            <a:r>
              <a:rPr sz="2950" spc="-160" dirty="0">
                <a:solidFill>
                  <a:srgbClr val="0A396F"/>
                </a:solidFill>
                <a:latin typeface="Arial MT"/>
                <a:cs typeface="Arial MT"/>
              </a:rPr>
              <a:t>gelişmesi</a:t>
            </a:r>
            <a:r>
              <a:rPr sz="2950" spc="-10" dirty="0">
                <a:solidFill>
                  <a:srgbClr val="0A396F"/>
                </a:solidFill>
                <a:latin typeface="Arial MT"/>
                <a:cs typeface="Arial MT"/>
              </a:rPr>
              <a:t> </a:t>
            </a:r>
            <a:r>
              <a:rPr sz="2950" spc="10" dirty="0">
                <a:solidFill>
                  <a:srgbClr val="0A396F"/>
                </a:solidFill>
                <a:latin typeface="Arial MT"/>
                <a:cs typeface="Arial MT"/>
              </a:rPr>
              <a:t>yönünde</a:t>
            </a:r>
            <a:r>
              <a:rPr sz="2950" spc="-5" dirty="0">
                <a:solidFill>
                  <a:srgbClr val="0A396F"/>
                </a:solidFill>
                <a:latin typeface="Arial MT"/>
                <a:cs typeface="Arial MT"/>
              </a:rPr>
              <a:t> </a:t>
            </a:r>
            <a:r>
              <a:rPr sz="2950" spc="5" dirty="0">
                <a:solidFill>
                  <a:srgbClr val="0A396F"/>
                </a:solidFill>
                <a:latin typeface="Arial MT"/>
                <a:cs typeface="Arial MT"/>
              </a:rPr>
              <a:t>tetikleyici</a:t>
            </a:r>
            <a:r>
              <a:rPr sz="2950" dirty="0">
                <a:solidFill>
                  <a:srgbClr val="0A396F"/>
                </a:solidFill>
                <a:latin typeface="Arial MT"/>
                <a:cs typeface="Arial MT"/>
              </a:rPr>
              <a:t> </a:t>
            </a:r>
            <a:r>
              <a:rPr sz="2950" spc="5" dirty="0">
                <a:solidFill>
                  <a:srgbClr val="0A396F"/>
                </a:solidFill>
                <a:latin typeface="Arial MT"/>
                <a:cs typeface="Arial MT"/>
              </a:rPr>
              <a:t>bir</a:t>
            </a:r>
            <a:r>
              <a:rPr sz="2950" spc="-5" dirty="0">
                <a:solidFill>
                  <a:srgbClr val="0A396F"/>
                </a:solidFill>
                <a:latin typeface="Arial MT"/>
                <a:cs typeface="Arial MT"/>
              </a:rPr>
              <a:t> </a:t>
            </a:r>
            <a:r>
              <a:rPr sz="2950" spc="-204" dirty="0">
                <a:solidFill>
                  <a:srgbClr val="0A396F"/>
                </a:solidFill>
                <a:latin typeface="Arial MT"/>
                <a:cs typeface="Arial MT"/>
              </a:rPr>
              <a:t>çalışma</a:t>
            </a:r>
            <a:r>
              <a:rPr sz="2950" spc="10" dirty="0">
                <a:solidFill>
                  <a:srgbClr val="0A396F"/>
                </a:solidFill>
                <a:latin typeface="Arial MT"/>
                <a:cs typeface="Arial MT"/>
              </a:rPr>
              <a:t> </a:t>
            </a:r>
            <a:r>
              <a:rPr sz="2950" spc="-160" dirty="0">
                <a:solidFill>
                  <a:srgbClr val="0A396F"/>
                </a:solidFill>
                <a:latin typeface="Arial MT"/>
                <a:cs typeface="Arial MT"/>
              </a:rPr>
              <a:t>başlatmak</a:t>
            </a:r>
            <a:endParaRPr sz="2950" dirty="0">
              <a:latin typeface="Arial MT"/>
              <a:cs typeface="Arial MT"/>
            </a:endParaRPr>
          </a:p>
          <a:p>
            <a:pPr marL="626110" marR="6985" indent="-614045" algn="just">
              <a:lnSpc>
                <a:spcPts val="4630"/>
              </a:lnSpc>
              <a:spcBef>
                <a:spcPts val="5"/>
              </a:spcBef>
              <a:buClr>
                <a:srgbClr val="000000"/>
              </a:buClr>
              <a:buAutoNum type="arabicPeriod"/>
              <a:tabLst>
                <a:tab pos="626745" algn="l"/>
              </a:tabLst>
            </a:pPr>
            <a:r>
              <a:rPr sz="2950" spc="5" dirty="0">
                <a:solidFill>
                  <a:srgbClr val="0A396F"/>
                </a:solidFill>
                <a:latin typeface="Arial MT"/>
              </a:rPr>
              <a:t>İlin ve bölgenin yaş sebze </a:t>
            </a:r>
            <a:r>
              <a:rPr sz="2950" dirty="0">
                <a:solidFill>
                  <a:srgbClr val="0A396F"/>
                </a:solidFill>
                <a:latin typeface="Arial MT"/>
                <a:cs typeface="Arial MT"/>
              </a:rPr>
              <a:t>ve </a:t>
            </a:r>
            <a:r>
              <a:rPr sz="2950" spc="10" dirty="0">
                <a:solidFill>
                  <a:srgbClr val="0A396F"/>
                </a:solidFill>
                <a:latin typeface="Arial MT"/>
                <a:cs typeface="Arial MT"/>
              </a:rPr>
              <a:t>meyve </a:t>
            </a:r>
            <a:r>
              <a:rPr sz="2950" spc="5" dirty="0">
                <a:solidFill>
                  <a:srgbClr val="0A396F"/>
                </a:solidFill>
                <a:latin typeface="Arial MT"/>
                <a:cs typeface="Arial MT"/>
              </a:rPr>
              <a:t>ile süs bitkileri ve çiçek </a:t>
            </a:r>
            <a:r>
              <a:rPr sz="2950" dirty="0">
                <a:solidFill>
                  <a:srgbClr val="0A396F"/>
                </a:solidFill>
                <a:latin typeface="Arial MT"/>
                <a:cs typeface="Arial MT"/>
              </a:rPr>
              <a:t>ihtiyacı </a:t>
            </a:r>
            <a:r>
              <a:rPr sz="2950" spc="-95" dirty="0">
                <a:solidFill>
                  <a:srgbClr val="0A396F"/>
                </a:solidFill>
                <a:latin typeface="Arial MT"/>
                <a:cs typeface="Arial MT"/>
              </a:rPr>
              <a:t>karşılanmasının </a:t>
            </a:r>
            <a:r>
              <a:rPr sz="2950" spc="5" dirty="0">
                <a:solidFill>
                  <a:srgbClr val="0A396F"/>
                </a:solidFill>
                <a:latin typeface="Arial MT"/>
                <a:cs typeface="Arial MT"/>
              </a:rPr>
              <a:t>yanında, </a:t>
            </a:r>
            <a:r>
              <a:rPr sz="2950" dirty="0">
                <a:solidFill>
                  <a:srgbClr val="0A396F"/>
                </a:solidFill>
                <a:latin typeface="Arial MT"/>
                <a:cs typeface="Arial MT"/>
              </a:rPr>
              <a:t>ihtiyaç </a:t>
            </a:r>
            <a:r>
              <a:rPr sz="2950" spc="5" dirty="0">
                <a:solidFill>
                  <a:srgbClr val="0A396F"/>
                </a:solidFill>
                <a:latin typeface="Arial MT"/>
                <a:cs typeface="Arial MT"/>
              </a:rPr>
              <a:t> fazlası</a:t>
            </a:r>
            <a:r>
              <a:rPr sz="2950" spc="-10" dirty="0">
                <a:solidFill>
                  <a:srgbClr val="0A396F"/>
                </a:solidFill>
                <a:latin typeface="Arial MT"/>
                <a:cs typeface="Arial MT"/>
              </a:rPr>
              <a:t> </a:t>
            </a:r>
            <a:r>
              <a:rPr sz="2950" dirty="0">
                <a:solidFill>
                  <a:srgbClr val="0A396F"/>
                </a:solidFill>
                <a:latin typeface="Arial MT"/>
                <a:cs typeface="Arial MT"/>
              </a:rPr>
              <a:t>üretimin</a:t>
            </a:r>
            <a:r>
              <a:rPr sz="2950" spc="-5" dirty="0">
                <a:solidFill>
                  <a:srgbClr val="0A396F"/>
                </a:solidFill>
                <a:latin typeface="Arial MT"/>
                <a:cs typeface="Arial MT"/>
              </a:rPr>
              <a:t> </a:t>
            </a:r>
            <a:r>
              <a:rPr sz="2950" dirty="0">
                <a:solidFill>
                  <a:srgbClr val="0A396F"/>
                </a:solidFill>
                <a:latin typeface="Arial MT"/>
                <a:cs typeface="Arial MT"/>
              </a:rPr>
              <a:t>ihracatı </a:t>
            </a:r>
            <a:r>
              <a:rPr sz="2950" spc="5" dirty="0">
                <a:solidFill>
                  <a:srgbClr val="0A396F"/>
                </a:solidFill>
                <a:latin typeface="Arial MT"/>
                <a:cs typeface="Arial MT"/>
              </a:rPr>
              <a:t>ile</a:t>
            </a:r>
            <a:r>
              <a:rPr sz="2950" spc="-5" dirty="0">
                <a:solidFill>
                  <a:srgbClr val="0A396F"/>
                </a:solidFill>
                <a:latin typeface="Arial MT"/>
                <a:cs typeface="Arial MT"/>
              </a:rPr>
              <a:t> </a:t>
            </a:r>
            <a:r>
              <a:rPr sz="2950" spc="5" dirty="0">
                <a:solidFill>
                  <a:srgbClr val="0A396F"/>
                </a:solidFill>
                <a:latin typeface="Arial MT"/>
                <a:cs typeface="Arial MT"/>
              </a:rPr>
              <a:t>ülke</a:t>
            </a:r>
            <a:r>
              <a:rPr sz="2950" spc="-5" dirty="0">
                <a:solidFill>
                  <a:srgbClr val="0A396F"/>
                </a:solidFill>
                <a:latin typeface="Arial MT"/>
                <a:cs typeface="Arial MT"/>
              </a:rPr>
              <a:t> </a:t>
            </a:r>
            <a:r>
              <a:rPr sz="2950" spc="10" dirty="0">
                <a:solidFill>
                  <a:srgbClr val="0A396F"/>
                </a:solidFill>
                <a:latin typeface="Arial MT"/>
                <a:cs typeface="Arial MT"/>
              </a:rPr>
              <a:t>ekonomisine</a:t>
            </a:r>
            <a:r>
              <a:rPr sz="2950" spc="-10" dirty="0">
                <a:solidFill>
                  <a:srgbClr val="0A396F"/>
                </a:solidFill>
                <a:latin typeface="Arial MT"/>
                <a:cs typeface="Arial MT"/>
              </a:rPr>
              <a:t> </a:t>
            </a:r>
            <a:r>
              <a:rPr sz="2950" spc="10" dirty="0">
                <a:solidFill>
                  <a:srgbClr val="0A396F"/>
                </a:solidFill>
                <a:latin typeface="Arial MT"/>
                <a:cs typeface="Arial MT"/>
              </a:rPr>
              <a:t>katma</a:t>
            </a:r>
            <a:r>
              <a:rPr sz="2950" spc="-5" dirty="0">
                <a:solidFill>
                  <a:srgbClr val="0A396F"/>
                </a:solidFill>
                <a:latin typeface="Arial MT"/>
                <a:cs typeface="Arial MT"/>
              </a:rPr>
              <a:t> </a:t>
            </a:r>
            <a:r>
              <a:rPr sz="2950" spc="-254" dirty="0">
                <a:solidFill>
                  <a:srgbClr val="0A396F"/>
                </a:solidFill>
                <a:latin typeface="Arial MT"/>
                <a:cs typeface="Arial MT"/>
              </a:rPr>
              <a:t>değer</a:t>
            </a:r>
            <a:r>
              <a:rPr sz="2950" spc="-5" dirty="0">
                <a:solidFill>
                  <a:srgbClr val="0A396F"/>
                </a:solidFill>
                <a:latin typeface="Arial MT"/>
                <a:cs typeface="Arial MT"/>
              </a:rPr>
              <a:t> </a:t>
            </a:r>
            <a:r>
              <a:rPr sz="2950" spc="-125" dirty="0">
                <a:solidFill>
                  <a:srgbClr val="0A396F"/>
                </a:solidFill>
                <a:latin typeface="Arial MT"/>
                <a:cs typeface="Arial MT"/>
              </a:rPr>
              <a:t>sağlanmak.</a:t>
            </a:r>
            <a:endParaRPr sz="2950" dirty="0">
              <a:latin typeface="Arial MT"/>
              <a:cs typeface="Arial MT"/>
            </a:endParaRPr>
          </a:p>
          <a:p>
            <a:pPr marL="626110" indent="-614045" algn="just">
              <a:lnSpc>
                <a:spcPct val="100000"/>
              </a:lnSpc>
              <a:spcBef>
                <a:spcPts val="760"/>
              </a:spcBef>
              <a:buClr>
                <a:srgbClr val="000000"/>
              </a:buClr>
              <a:buAutoNum type="arabicPeriod"/>
              <a:tabLst>
                <a:tab pos="626745" algn="l"/>
              </a:tabLst>
            </a:pPr>
            <a:r>
              <a:rPr sz="2950" spc="5" dirty="0">
                <a:solidFill>
                  <a:srgbClr val="0A396F"/>
                </a:solidFill>
                <a:latin typeface="Arial MT"/>
                <a:cs typeface="Arial MT"/>
              </a:rPr>
              <a:t>Yerli ve yabancı</a:t>
            </a:r>
            <a:r>
              <a:rPr sz="2950" spc="10" dirty="0">
                <a:solidFill>
                  <a:srgbClr val="0A396F"/>
                </a:solidFill>
                <a:latin typeface="Arial MT"/>
                <a:cs typeface="Arial MT"/>
              </a:rPr>
              <a:t> </a:t>
            </a:r>
            <a:r>
              <a:rPr sz="2950" spc="5" dirty="0">
                <a:solidFill>
                  <a:srgbClr val="0A396F"/>
                </a:solidFill>
                <a:latin typeface="Arial MT"/>
                <a:cs typeface="Arial MT"/>
              </a:rPr>
              <a:t>yatırımcılara</a:t>
            </a:r>
            <a:r>
              <a:rPr sz="2950" spc="10" dirty="0">
                <a:solidFill>
                  <a:srgbClr val="0A396F"/>
                </a:solidFill>
                <a:latin typeface="Arial MT"/>
                <a:cs typeface="Arial MT"/>
              </a:rPr>
              <a:t> </a:t>
            </a:r>
            <a:r>
              <a:rPr sz="2950" spc="5" dirty="0">
                <a:solidFill>
                  <a:srgbClr val="0A396F"/>
                </a:solidFill>
                <a:latin typeface="Arial MT"/>
                <a:cs typeface="Arial MT"/>
              </a:rPr>
              <a:t>yatırım</a:t>
            </a:r>
            <a:r>
              <a:rPr sz="2950" spc="15" dirty="0">
                <a:solidFill>
                  <a:srgbClr val="0A396F"/>
                </a:solidFill>
                <a:latin typeface="Arial MT"/>
                <a:cs typeface="Arial MT"/>
              </a:rPr>
              <a:t> </a:t>
            </a:r>
            <a:r>
              <a:rPr sz="2950" spc="-185" dirty="0">
                <a:solidFill>
                  <a:srgbClr val="0A396F"/>
                </a:solidFill>
                <a:latin typeface="Arial MT"/>
                <a:cs typeface="Arial MT"/>
              </a:rPr>
              <a:t>olanağı</a:t>
            </a:r>
            <a:r>
              <a:rPr sz="2950" spc="5" dirty="0">
                <a:solidFill>
                  <a:srgbClr val="0A396F"/>
                </a:solidFill>
                <a:latin typeface="Arial MT"/>
                <a:cs typeface="Arial MT"/>
              </a:rPr>
              <a:t> </a:t>
            </a:r>
            <a:r>
              <a:rPr sz="2950" spc="-140" dirty="0">
                <a:solidFill>
                  <a:srgbClr val="0A396F"/>
                </a:solidFill>
                <a:latin typeface="Arial MT"/>
                <a:cs typeface="Arial MT"/>
              </a:rPr>
              <a:t>sağlanmak</a:t>
            </a:r>
            <a:endParaRPr sz="2950" dirty="0">
              <a:latin typeface="Arial MT"/>
              <a:cs typeface="Arial MT"/>
            </a:endParaRPr>
          </a:p>
        </p:txBody>
      </p:sp>
      <p:sp>
        <p:nvSpPr>
          <p:cNvPr id="9" name="object 9"/>
          <p:cNvSpPr txBox="1"/>
          <p:nvPr/>
        </p:nvSpPr>
        <p:spPr>
          <a:xfrm>
            <a:off x="12481483" y="1092176"/>
            <a:ext cx="7623175" cy="734060"/>
          </a:xfrm>
          <a:prstGeom prst="rect">
            <a:avLst/>
          </a:prstGeom>
          <a:solidFill>
            <a:srgbClr val="E8EAEB"/>
          </a:solidFill>
          <a:ln w="10054">
            <a:solidFill>
              <a:srgbClr val="D2DEEE"/>
            </a:solidFill>
          </a:ln>
        </p:spPr>
        <p:txBody>
          <a:bodyPr vert="horz" wrap="square" lIns="0" tIns="74295" rIns="0" bIns="0" rtlCol="0">
            <a:spAutoFit/>
          </a:bodyPr>
          <a:lstStyle/>
          <a:p>
            <a:pPr marL="377190" indent="-236854">
              <a:lnSpc>
                <a:spcPct val="100000"/>
              </a:lnSpc>
              <a:spcBef>
                <a:spcPts val="585"/>
              </a:spcBef>
              <a:buClr>
                <a:srgbClr val="000000"/>
              </a:buClr>
              <a:buFont typeface="Arial MT"/>
              <a:buChar char="•"/>
              <a:tabLst>
                <a:tab pos="377825" algn="l"/>
              </a:tabLst>
            </a:pPr>
            <a:r>
              <a:rPr sz="2950" b="1" spc="10" dirty="0">
                <a:solidFill>
                  <a:srgbClr val="004081"/>
                </a:solidFill>
                <a:latin typeface="Calibri"/>
                <a:cs typeface="Calibri"/>
              </a:rPr>
              <a:t>Amaç</a:t>
            </a:r>
            <a:endParaRPr sz="2950">
              <a:latin typeface="Calibri"/>
              <a:cs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0309697" y="2018453"/>
            <a:ext cx="9794875" cy="9185275"/>
            <a:chOff x="10309697" y="2018453"/>
            <a:chExt cx="9794875" cy="9185275"/>
          </a:xfrm>
        </p:grpSpPr>
        <p:sp>
          <p:nvSpPr>
            <p:cNvPr id="3" name="object 3"/>
            <p:cNvSpPr/>
            <p:nvPr/>
          </p:nvSpPr>
          <p:spPr>
            <a:xfrm>
              <a:off x="18113924" y="10458631"/>
              <a:ext cx="0" cy="602615"/>
            </a:xfrm>
            <a:custGeom>
              <a:avLst/>
              <a:gdLst/>
              <a:ahLst/>
              <a:cxnLst/>
              <a:rect l="l" t="t" r="r" b="b"/>
              <a:pathLst>
                <a:path h="602615">
                  <a:moveTo>
                    <a:pt x="0" y="0"/>
                  </a:moveTo>
                  <a:lnTo>
                    <a:pt x="0" y="602226"/>
                  </a:lnTo>
                </a:path>
              </a:pathLst>
            </a:custGeom>
            <a:ln w="41475">
              <a:solidFill>
                <a:srgbClr val="004081"/>
              </a:solidFill>
            </a:ln>
          </p:spPr>
          <p:txBody>
            <a:bodyPr wrap="square" lIns="0" tIns="0" rIns="0" bIns="0" rtlCol="0"/>
            <a:lstStyle/>
            <a:p>
              <a:endParaRPr/>
            </a:p>
          </p:txBody>
        </p:sp>
        <p:pic>
          <p:nvPicPr>
            <p:cNvPr id="4" name="object 4"/>
            <p:cNvPicPr/>
            <p:nvPr/>
          </p:nvPicPr>
          <p:blipFill>
            <a:blip r:embed="rId2" cstate="print"/>
            <a:stretch>
              <a:fillRect/>
            </a:stretch>
          </p:blipFill>
          <p:spPr>
            <a:xfrm>
              <a:off x="12622247" y="5697166"/>
              <a:ext cx="7270706" cy="4808595"/>
            </a:xfrm>
            <a:prstGeom prst="rect">
              <a:avLst/>
            </a:prstGeom>
          </p:spPr>
        </p:pic>
        <p:sp>
          <p:nvSpPr>
            <p:cNvPr id="5" name="object 5"/>
            <p:cNvSpPr/>
            <p:nvPr/>
          </p:nvSpPr>
          <p:spPr>
            <a:xfrm>
              <a:off x="19510880" y="2018453"/>
              <a:ext cx="593725" cy="9185275"/>
            </a:xfrm>
            <a:custGeom>
              <a:avLst/>
              <a:gdLst/>
              <a:ahLst/>
              <a:cxnLst/>
              <a:rect l="l" t="t" r="r" b="b"/>
              <a:pathLst>
                <a:path w="593725" h="9185275">
                  <a:moveTo>
                    <a:pt x="593219" y="0"/>
                  </a:moveTo>
                  <a:lnTo>
                    <a:pt x="0" y="0"/>
                  </a:lnTo>
                  <a:lnTo>
                    <a:pt x="0" y="9184843"/>
                  </a:lnTo>
                  <a:lnTo>
                    <a:pt x="593219" y="9184843"/>
                  </a:lnTo>
                  <a:lnTo>
                    <a:pt x="593219" y="0"/>
                  </a:lnTo>
                  <a:close/>
                </a:path>
              </a:pathLst>
            </a:custGeom>
            <a:solidFill>
              <a:srgbClr val="FFFFFF"/>
            </a:solidFill>
          </p:spPr>
          <p:txBody>
            <a:bodyPr wrap="square" lIns="0" tIns="0" rIns="0" bIns="0" rtlCol="0"/>
            <a:lstStyle/>
            <a:p>
              <a:endParaRPr/>
            </a:p>
          </p:txBody>
        </p:sp>
        <p:sp>
          <p:nvSpPr>
            <p:cNvPr id="6" name="object 6"/>
            <p:cNvSpPr/>
            <p:nvPr/>
          </p:nvSpPr>
          <p:spPr>
            <a:xfrm>
              <a:off x="10312211" y="4341057"/>
              <a:ext cx="8217534" cy="5186045"/>
            </a:xfrm>
            <a:custGeom>
              <a:avLst/>
              <a:gdLst/>
              <a:ahLst/>
              <a:cxnLst/>
              <a:rect l="l" t="t" r="r" b="b"/>
              <a:pathLst>
                <a:path w="8217534" h="5186045">
                  <a:moveTo>
                    <a:pt x="8217092" y="0"/>
                  </a:moveTo>
                  <a:lnTo>
                    <a:pt x="0" y="0"/>
                  </a:lnTo>
                  <a:lnTo>
                    <a:pt x="0" y="5185641"/>
                  </a:lnTo>
                  <a:lnTo>
                    <a:pt x="8217092" y="5185641"/>
                  </a:lnTo>
                  <a:lnTo>
                    <a:pt x="8217092" y="0"/>
                  </a:lnTo>
                  <a:close/>
                </a:path>
              </a:pathLst>
            </a:custGeom>
            <a:solidFill>
              <a:srgbClr val="E8EAEB"/>
            </a:solidFill>
          </p:spPr>
          <p:txBody>
            <a:bodyPr wrap="square" lIns="0" tIns="0" rIns="0" bIns="0" rtlCol="0"/>
            <a:lstStyle/>
            <a:p>
              <a:endParaRPr/>
            </a:p>
          </p:txBody>
        </p:sp>
        <p:sp>
          <p:nvSpPr>
            <p:cNvPr id="7" name="object 7"/>
            <p:cNvSpPr/>
            <p:nvPr/>
          </p:nvSpPr>
          <p:spPr>
            <a:xfrm>
              <a:off x="10312211" y="4341057"/>
              <a:ext cx="8217534" cy="5186045"/>
            </a:xfrm>
            <a:custGeom>
              <a:avLst/>
              <a:gdLst/>
              <a:ahLst/>
              <a:cxnLst/>
              <a:rect l="l" t="t" r="r" b="b"/>
              <a:pathLst>
                <a:path w="8217534" h="5186045">
                  <a:moveTo>
                    <a:pt x="0" y="5185641"/>
                  </a:moveTo>
                  <a:lnTo>
                    <a:pt x="8217092" y="5185641"/>
                  </a:lnTo>
                  <a:lnTo>
                    <a:pt x="8217092" y="0"/>
                  </a:lnTo>
                  <a:lnTo>
                    <a:pt x="0" y="0"/>
                  </a:lnTo>
                  <a:lnTo>
                    <a:pt x="0" y="5185641"/>
                  </a:lnTo>
                  <a:close/>
                </a:path>
              </a:pathLst>
            </a:custGeom>
            <a:ln w="5027">
              <a:solidFill>
                <a:srgbClr val="A4A4A4"/>
              </a:solidFill>
            </a:ln>
          </p:spPr>
          <p:txBody>
            <a:bodyPr wrap="square" lIns="0" tIns="0" rIns="0" bIns="0" rtlCol="0"/>
            <a:lstStyle/>
            <a:p>
              <a:endParaRPr/>
            </a:p>
          </p:txBody>
        </p:sp>
      </p:grpSp>
      <p:pic>
        <p:nvPicPr>
          <p:cNvPr id="9" name="object 9"/>
          <p:cNvPicPr/>
          <p:nvPr/>
        </p:nvPicPr>
        <p:blipFill>
          <a:blip r:embed="rId3" cstate="print"/>
          <a:stretch>
            <a:fillRect/>
          </a:stretch>
        </p:blipFill>
        <p:spPr>
          <a:xfrm>
            <a:off x="392546" y="2259344"/>
            <a:ext cx="6692568" cy="4325557"/>
          </a:xfrm>
          <a:prstGeom prst="rect">
            <a:avLst/>
          </a:prstGeom>
        </p:spPr>
      </p:pic>
      <p:sp>
        <p:nvSpPr>
          <p:cNvPr id="10" name="object 10"/>
          <p:cNvSpPr txBox="1">
            <a:spLocks noGrp="1"/>
          </p:cNvSpPr>
          <p:nvPr>
            <p:ph type="title"/>
          </p:nvPr>
        </p:nvSpPr>
        <p:spPr>
          <a:xfrm>
            <a:off x="1709275" y="2932162"/>
            <a:ext cx="16820515" cy="1023619"/>
          </a:xfrm>
          <a:prstGeom prst="rect">
            <a:avLst/>
          </a:prstGeom>
          <a:solidFill>
            <a:srgbClr val="44536A"/>
          </a:solidFill>
          <a:ln w="5027">
            <a:solidFill>
              <a:srgbClr val="A4A4A4"/>
            </a:solidFill>
          </a:ln>
        </p:spPr>
        <p:txBody>
          <a:bodyPr vert="horz" wrap="square" lIns="0" tIns="94615" rIns="0" bIns="0" rtlCol="0">
            <a:spAutoFit/>
          </a:bodyPr>
          <a:lstStyle/>
          <a:p>
            <a:pPr algn="ctr">
              <a:lnSpc>
                <a:spcPct val="100000"/>
              </a:lnSpc>
              <a:spcBef>
                <a:spcPts val="745"/>
              </a:spcBef>
            </a:pPr>
            <a:r>
              <a:rPr spc="-10" dirty="0"/>
              <a:t>TDİOSB</a:t>
            </a:r>
            <a:r>
              <a:rPr spc="-15" dirty="0"/>
              <a:t> </a:t>
            </a:r>
            <a:r>
              <a:rPr spc="-5" dirty="0"/>
              <a:t>ALANI</a:t>
            </a:r>
          </a:p>
        </p:txBody>
      </p:sp>
      <p:grpSp>
        <p:nvGrpSpPr>
          <p:cNvPr id="11" name="object 11"/>
          <p:cNvGrpSpPr/>
          <p:nvPr/>
        </p:nvGrpSpPr>
        <p:grpSpPr>
          <a:xfrm>
            <a:off x="1706762" y="4338544"/>
            <a:ext cx="8222615" cy="5191125"/>
            <a:chOff x="1706762" y="4338544"/>
            <a:chExt cx="8222615" cy="5191125"/>
          </a:xfrm>
        </p:grpSpPr>
        <p:sp>
          <p:nvSpPr>
            <p:cNvPr id="12" name="object 12"/>
            <p:cNvSpPr/>
            <p:nvPr/>
          </p:nvSpPr>
          <p:spPr>
            <a:xfrm>
              <a:off x="1709275" y="4341057"/>
              <a:ext cx="8217534" cy="5186045"/>
            </a:xfrm>
            <a:custGeom>
              <a:avLst/>
              <a:gdLst/>
              <a:ahLst/>
              <a:cxnLst/>
              <a:rect l="l" t="t" r="r" b="b"/>
              <a:pathLst>
                <a:path w="8217534" h="5186045">
                  <a:moveTo>
                    <a:pt x="8217092" y="0"/>
                  </a:moveTo>
                  <a:lnTo>
                    <a:pt x="0" y="0"/>
                  </a:lnTo>
                  <a:lnTo>
                    <a:pt x="0" y="5185641"/>
                  </a:lnTo>
                  <a:lnTo>
                    <a:pt x="8217092" y="5185641"/>
                  </a:lnTo>
                  <a:lnTo>
                    <a:pt x="8217092" y="0"/>
                  </a:lnTo>
                  <a:close/>
                </a:path>
              </a:pathLst>
            </a:custGeom>
            <a:solidFill>
              <a:srgbClr val="E8EAEB"/>
            </a:solidFill>
          </p:spPr>
          <p:txBody>
            <a:bodyPr wrap="square" lIns="0" tIns="0" rIns="0" bIns="0" rtlCol="0"/>
            <a:lstStyle/>
            <a:p>
              <a:endParaRPr/>
            </a:p>
          </p:txBody>
        </p:sp>
        <p:sp>
          <p:nvSpPr>
            <p:cNvPr id="13" name="object 13"/>
            <p:cNvSpPr/>
            <p:nvPr/>
          </p:nvSpPr>
          <p:spPr>
            <a:xfrm>
              <a:off x="1709275" y="4341057"/>
              <a:ext cx="8217534" cy="5186045"/>
            </a:xfrm>
            <a:custGeom>
              <a:avLst/>
              <a:gdLst/>
              <a:ahLst/>
              <a:cxnLst/>
              <a:rect l="l" t="t" r="r" b="b"/>
              <a:pathLst>
                <a:path w="8217534" h="5186045">
                  <a:moveTo>
                    <a:pt x="0" y="5185641"/>
                  </a:moveTo>
                  <a:lnTo>
                    <a:pt x="8217092" y="5185641"/>
                  </a:lnTo>
                  <a:lnTo>
                    <a:pt x="8217092" y="0"/>
                  </a:lnTo>
                  <a:lnTo>
                    <a:pt x="0" y="0"/>
                  </a:lnTo>
                  <a:lnTo>
                    <a:pt x="0" y="5185641"/>
                  </a:lnTo>
                  <a:close/>
                </a:path>
              </a:pathLst>
            </a:custGeom>
            <a:ln w="5027">
              <a:solidFill>
                <a:srgbClr val="A4A4A4"/>
              </a:solidFill>
            </a:ln>
          </p:spPr>
          <p:txBody>
            <a:bodyPr wrap="square" lIns="0" tIns="0" rIns="0" bIns="0" rtlCol="0"/>
            <a:lstStyle/>
            <a:p>
              <a:endParaRPr/>
            </a:p>
          </p:txBody>
        </p:sp>
      </p:grpSp>
      <p:sp>
        <p:nvSpPr>
          <p:cNvPr id="14" name="object 14"/>
          <p:cNvSpPr txBox="1">
            <a:spLocks noGrp="1"/>
          </p:cNvSpPr>
          <p:nvPr>
            <p:ph type="body" idx="1"/>
          </p:nvPr>
        </p:nvSpPr>
        <p:spPr>
          <a:prstGeom prst="rect">
            <a:avLst/>
          </a:prstGeom>
        </p:spPr>
        <p:txBody>
          <a:bodyPr vert="horz" wrap="square" lIns="0" tIns="12065" rIns="0" bIns="0" rtlCol="0">
            <a:spAutoFit/>
          </a:bodyPr>
          <a:lstStyle/>
          <a:p>
            <a:pPr marL="1905" algn="ctr">
              <a:lnSpc>
                <a:spcPct val="100000"/>
              </a:lnSpc>
              <a:spcBef>
                <a:spcPts val="95"/>
              </a:spcBef>
            </a:pPr>
            <a:r>
              <a:rPr spc="-5" dirty="0"/>
              <a:t>SANAYİ</a:t>
            </a:r>
            <a:r>
              <a:rPr spc="-15" dirty="0"/>
              <a:t> </a:t>
            </a:r>
            <a:r>
              <a:rPr spc="-10" dirty="0"/>
              <a:t>PARSELLERİ</a:t>
            </a:r>
          </a:p>
          <a:p>
            <a:pPr marL="509270" indent="-471805">
              <a:lnSpc>
                <a:spcPct val="100000"/>
              </a:lnSpc>
              <a:spcBef>
                <a:spcPts val="110"/>
              </a:spcBef>
              <a:buFont typeface="Arial MT"/>
              <a:buChar char="•"/>
              <a:tabLst>
                <a:tab pos="509270" algn="l"/>
                <a:tab pos="509905" algn="l"/>
              </a:tabLst>
            </a:pPr>
            <a:r>
              <a:rPr sz="3600" b="0" spc="10" dirty="0">
                <a:solidFill>
                  <a:srgbClr val="000000"/>
                </a:solidFill>
                <a:latin typeface="Calibri"/>
                <a:cs typeface="Calibri"/>
              </a:rPr>
              <a:t>En</a:t>
            </a:r>
            <a:r>
              <a:rPr sz="3600" b="0" dirty="0">
                <a:solidFill>
                  <a:srgbClr val="000000"/>
                </a:solidFill>
                <a:latin typeface="Calibri"/>
                <a:cs typeface="Calibri"/>
              </a:rPr>
              <a:t> </a:t>
            </a:r>
            <a:r>
              <a:rPr sz="3600" b="0" spc="10" dirty="0">
                <a:solidFill>
                  <a:srgbClr val="000000"/>
                </a:solidFill>
                <a:latin typeface="Calibri"/>
                <a:cs typeface="Calibri"/>
              </a:rPr>
              <a:t>az</a:t>
            </a:r>
            <a:r>
              <a:rPr sz="3600" b="0" spc="-5" dirty="0">
                <a:solidFill>
                  <a:srgbClr val="000000"/>
                </a:solidFill>
                <a:latin typeface="Calibri"/>
                <a:cs typeface="Calibri"/>
              </a:rPr>
              <a:t> </a:t>
            </a:r>
            <a:r>
              <a:rPr sz="3600" b="0" spc="10" dirty="0">
                <a:solidFill>
                  <a:srgbClr val="000000"/>
                </a:solidFill>
                <a:latin typeface="Calibri"/>
                <a:cs typeface="Calibri"/>
              </a:rPr>
              <a:t>3000</a:t>
            </a:r>
            <a:r>
              <a:rPr sz="3600" b="0" spc="-25" dirty="0">
                <a:solidFill>
                  <a:srgbClr val="000000"/>
                </a:solidFill>
                <a:latin typeface="Calibri"/>
                <a:cs typeface="Calibri"/>
              </a:rPr>
              <a:t> </a:t>
            </a:r>
            <a:r>
              <a:rPr sz="3600" b="0" spc="10" dirty="0">
                <a:solidFill>
                  <a:srgbClr val="000000"/>
                </a:solidFill>
                <a:latin typeface="Calibri"/>
                <a:cs typeface="Calibri"/>
              </a:rPr>
              <a:t>m</a:t>
            </a:r>
            <a:r>
              <a:rPr sz="3600" b="0" spc="15" baseline="25462" dirty="0">
                <a:solidFill>
                  <a:srgbClr val="000000"/>
                </a:solidFill>
                <a:latin typeface="Calibri"/>
                <a:cs typeface="Calibri"/>
              </a:rPr>
              <a:t>2</a:t>
            </a:r>
            <a:r>
              <a:rPr sz="3600" b="0" baseline="25462" dirty="0">
                <a:solidFill>
                  <a:srgbClr val="000000"/>
                </a:solidFill>
                <a:latin typeface="Calibri"/>
                <a:cs typeface="Calibri"/>
              </a:rPr>
              <a:t> </a:t>
            </a:r>
            <a:r>
              <a:rPr sz="3600" b="0" spc="5" dirty="0">
                <a:solidFill>
                  <a:srgbClr val="000000"/>
                </a:solidFill>
                <a:latin typeface="Calibri"/>
                <a:cs typeface="Calibri"/>
              </a:rPr>
              <a:t>lik </a:t>
            </a:r>
            <a:r>
              <a:rPr sz="3600" b="0" spc="10" dirty="0">
                <a:solidFill>
                  <a:srgbClr val="000000"/>
                </a:solidFill>
                <a:latin typeface="Calibri"/>
                <a:cs typeface="Calibri"/>
              </a:rPr>
              <a:t>parseller</a:t>
            </a:r>
            <a:endParaRPr sz="3600" dirty="0">
              <a:latin typeface="Calibri"/>
              <a:cs typeface="Calibri"/>
            </a:endParaRPr>
          </a:p>
          <a:p>
            <a:pPr marL="509270" indent="-471805">
              <a:lnSpc>
                <a:spcPct val="100000"/>
              </a:lnSpc>
              <a:spcBef>
                <a:spcPts val="35"/>
              </a:spcBef>
              <a:buFont typeface="Arial MT"/>
              <a:buChar char="•"/>
              <a:tabLst>
                <a:tab pos="509270" algn="l"/>
                <a:tab pos="509905" algn="l"/>
              </a:tabLst>
            </a:pPr>
            <a:r>
              <a:rPr sz="3600" b="0" spc="10" dirty="0">
                <a:solidFill>
                  <a:srgbClr val="000000"/>
                </a:solidFill>
                <a:latin typeface="Calibri"/>
                <a:cs typeface="Calibri"/>
              </a:rPr>
              <a:t>TDİOSB İhtisas</a:t>
            </a:r>
            <a:r>
              <a:rPr sz="3600" b="0" spc="5" dirty="0">
                <a:solidFill>
                  <a:srgbClr val="000000"/>
                </a:solidFill>
                <a:latin typeface="Calibri"/>
                <a:cs typeface="Calibri"/>
              </a:rPr>
              <a:t> </a:t>
            </a:r>
            <a:r>
              <a:rPr sz="3600" b="0" spc="15" dirty="0">
                <a:solidFill>
                  <a:srgbClr val="000000"/>
                </a:solidFill>
                <a:latin typeface="Calibri"/>
                <a:cs typeface="Calibri"/>
              </a:rPr>
              <a:t>Konusuna</a:t>
            </a:r>
            <a:r>
              <a:rPr sz="3600" b="0" spc="-15" dirty="0">
                <a:solidFill>
                  <a:srgbClr val="000000"/>
                </a:solidFill>
                <a:latin typeface="Calibri"/>
                <a:cs typeface="Calibri"/>
              </a:rPr>
              <a:t> </a:t>
            </a:r>
            <a:r>
              <a:rPr sz="3600" b="0" spc="15" dirty="0">
                <a:solidFill>
                  <a:srgbClr val="000000"/>
                </a:solidFill>
                <a:latin typeface="Calibri"/>
                <a:cs typeface="Calibri"/>
              </a:rPr>
              <a:t>Uygun</a:t>
            </a:r>
            <a:r>
              <a:rPr sz="3600" b="0" spc="-15" dirty="0">
                <a:solidFill>
                  <a:srgbClr val="000000"/>
                </a:solidFill>
                <a:latin typeface="Calibri"/>
                <a:cs typeface="Calibri"/>
              </a:rPr>
              <a:t> </a:t>
            </a:r>
            <a:r>
              <a:rPr sz="3600" b="0" spc="10" dirty="0">
                <a:solidFill>
                  <a:srgbClr val="000000"/>
                </a:solidFill>
                <a:latin typeface="Calibri"/>
                <a:cs typeface="Calibri"/>
              </a:rPr>
              <a:t>Sanayici</a:t>
            </a:r>
            <a:endParaRPr sz="3600" dirty="0">
              <a:latin typeface="Calibri"/>
              <a:cs typeface="Calibri"/>
            </a:endParaRPr>
          </a:p>
          <a:p>
            <a:pPr marL="509270" indent="-471805">
              <a:lnSpc>
                <a:spcPct val="100000"/>
              </a:lnSpc>
              <a:spcBef>
                <a:spcPts val="35"/>
              </a:spcBef>
              <a:buFont typeface="Arial MT"/>
              <a:buChar char="•"/>
              <a:tabLst>
                <a:tab pos="509270" algn="l"/>
                <a:tab pos="509905" algn="l"/>
                <a:tab pos="2041525" algn="l"/>
                <a:tab pos="3969385" algn="l"/>
                <a:tab pos="5480050" algn="l"/>
                <a:tab pos="6759575" algn="l"/>
              </a:tabLst>
            </a:pPr>
            <a:r>
              <a:rPr sz="3600" b="0" spc="10" dirty="0">
                <a:solidFill>
                  <a:srgbClr val="000000"/>
                </a:solidFill>
                <a:latin typeface="Calibri"/>
                <a:cs typeface="Calibri"/>
              </a:rPr>
              <a:t>Örnek	Tesisler;	Soğuk	hava	deposu,</a:t>
            </a:r>
            <a:endParaRPr sz="3600" dirty="0">
              <a:latin typeface="Calibri"/>
              <a:cs typeface="Calibri"/>
            </a:endParaRPr>
          </a:p>
        </p:txBody>
      </p:sp>
      <p:sp>
        <p:nvSpPr>
          <p:cNvPr id="18" name="object 18"/>
          <p:cNvSpPr txBox="1">
            <a:spLocks noGrp="1"/>
          </p:cNvSpPr>
          <p:nvPr>
            <p:ph type="sldNum" sz="quarter" idx="7"/>
          </p:nvPr>
        </p:nvSpPr>
        <p:spPr>
          <a:prstGeom prst="rect">
            <a:avLst/>
          </a:prstGeom>
        </p:spPr>
        <p:txBody>
          <a:bodyPr vert="horz" wrap="square" lIns="0" tIns="12065" rIns="0" bIns="0" rtlCol="0">
            <a:spAutoFit/>
          </a:bodyPr>
          <a:lstStyle/>
          <a:p>
            <a:pPr marL="38100">
              <a:lnSpc>
                <a:spcPct val="100000"/>
              </a:lnSpc>
              <a:spcBef>
                <a:spcPts val="95"/>
              </a:spcBef>
            </a:pPr>
            <a:fld id="{81D60167-4931-47E6-BA6A-407CBD079E47}" type="slidenum">
              <a:rPr spc="5" dirty="0"/>
              <a:t>14</a:t>
            </a:fld>
            <a:endParaRPr spc="5" dirty="0"/>
          </a:p>
        </p:txBody>
      </p:sp>
      <p:sp>
        <p:nvSpPr>
          <p:cNvPr id="19" name="object 19"/>
          <p:cNvSpPr txBox="1">
            <a:spLocks noGrp="1"/>
          </p:cNvSpPr>
          <p:nvPr>
            <p:ph type="ftr" sz="quarter" idx="5"/>
          </p:nvPr>
        </p:nvSpPr>
        <p:spPr>
          <a:prstGeom prst="rect">
            <a:avLst/>
          </a:prstGeom>
        </p:spPr>
        <p:txBody>
          <a:bodyPr vert="horz" wrap="square" lIns="0" tIns="0" rIns="0" bIns="0" rtlCol="0">
            <a:spAutoFit/>
          </a:bodyPr>
          <a:lstStyle/>
          <a:p>
            <a:pPr marL="12700">
              <a:lnSpc>
                <a:spcPts val="1380"/>
              </a:lnSpc>
            </a:pPr>
            <a:r>
              <a:rPr dirty="0"/>
              <a:t>Tarıma</a:t>
            </a:r>
            <a:r>
              <a:rPr spc="-15" dirty="0"/>
              <a:t> </a:t>
            </a:r>
            <a:r>
              <a:rPr spc="-10" dirty="0"/>
              <a:t>Dayalı</a:t>
            </a:r>
            <a:r>
              <a:rPr spc="25" dirty="0"/>
              <a:t> </a:t>
            </a:r>
            <a:r>
              <a:rPr dirty="0"/>
              <a:t>Sera</a:t>
            </a:r>
            <a:r>
              <a:rPr spc="-10" dirty="0"/>
              <a:t> </a:t>
            </a:r>
            <a:r>
              <a:rPr dirty="0"/>
              <a:t>İhtisas</a:t>
            </a:r>
            <a:r>
              <a:rPr spc="-35" dirty="0"/>
              <a:t> </a:t>
            </a:r>
            <a:r>
              <a:rPr dirty="0"/>
              <a:t>Organize</a:t>
            </a:r>
            <a:r>
              <a:rPr spc="-30" dirty="0"/>
              <a:t> </a:t>
            </a:r>
            <a:r>
              <a:rPr spc="-10" dirty="0"/>
              <a:t>Sanayi</a:t>
            </a:r>
            <a:r>
              <a:rPr spc="30" dirty="0"/>
              <a:t> </a:t>
            </a:r>
            <a:r>
              <a:rPr spc="-5" dirty="0"/>
              <a:t>Bölgesi</a:t>
            </a:r>
          </a:p>
        </p:txBody>
      </p:sp>
      <p:sp>
        <p:nvSpPr>
          <p:cNvPr id="15" name="object 15"/>
          <p:cNvSpPr txBox="1"/>
          <p:nvPr/>
        </p:nvSpPr>
        <p:spPr>
          <a:xfrm>
            <a:off x="2180792" y="6712336"/>
            <a:ext cx="7757795" cy="1685289"/>
          </a:xfrm>
          <a:prstGeom prst="rect">
            <a:avLst/>
          </a:prstGeom>
        </p:spPr>
        <p:txBody>
          <a:bodyPr vert="horz" wrap="square" lIns="0" tIns="12065" rIns="0" bIns="0" rtlCol="0">
            <a:spAutoFit/>
          </a:bodyPr>
          <a:lstStyle/>
          <a:p>
            <a:pPr marR="5080" algn="just">
              <a:lnSpc>
                <a:spcPct val="100800"/>
              </a:lnSpc>
              <a:spcBef>
                <a:spcPts val="95"/>
              </a:spcBef>
            </a:pPr>
            <a:r>
              <a:rPr sz="3600" spc="5" dirty="0">
                <a:latin typeface="Calibri"/>
                <a:cs typeface="Calibri"/>
              </a:rPr>
              <a:t>paketleme,</a:t>
            </a:r>
            <a:r>
              <a:rPr sz="3600" spc="10" dirty="0">
                <a:latin typeface="Calibri"/>
                <a:cs typeface="Calibri"/>
              </a:rPr>
              <a:t> ürün</a:t>
            </a:r>
            <a:r>
              <a:rPr sz="3600" spc="15" dirty="0">
                <a:latin typeface="Calibri"/>
                <a:cs typeface="Calibri"/>
              </a:rPr>
              <a:t> </a:t>
            </a:r>
            <a:r>
              <a:rPr sz="3600" spc="10" dirty="0">
                <a:latin typeface="Calibri"/>
                <a:cs typeface="Calibri"/>
              </a:rPr>
              <a:t>işleme,</a:t>
            </a:r>
            <a:r>
              <a:rPr sz="3600" spc="835" dirty="0">
                <a:latin typeface="Calibri"/>
                <a:cs typeface="Calibri"/>
              </a:rPr>
              <a:t> </a:t>
            </a:r>
            <a:r>
              <a:rPr sz="3600" spc="5" dirty="0">
                <a:latin typeface="Calibri"/>
                <a:cs typeface="Calibri"/>
              </a:rPr>
              <a:t>seralardan </a:t>
            </a:r>
            <a:r>
              <a:rPr sz="3600" spc="10" dirty="0">
                <a:latin typeface="Calibri"/>
                <a:cs typeface="Calibri"/>
              </a:rPr>
              <a:t> alınan</a:t>
            </a:r>
            <a:r>
              <a:rPr sz="3600" spc="15" dirty="0">
                <a:latin typeface="Calibri"/>
                <a:cs typeface="Calibri"/>
              </a:rPr>
              <a:t> </a:t>
            </a:r>
            <a:r>
              <a:rPr sz="3600" spc="5" dirty="0">
                <a:latin typeface="Calibri"/>
                <a:cs typeface="Calibri"/>
              </a:rPr>
              <a:t>ürünlerin</a:t>
            </a:r>
            <a:r>
              <a:rPr sz="3600" spc="10" dirty="0">
                <a:latin typeface="Calibri"/>
                <a:cs typeface="Calibri"/>
              </a:rPr>
              <a:t> </a:t>
            </a:r>
            <a:r>
              <a:rPr sz="3600" spc="5" dirty="0">
                <a:latin typeface="Calibri"/>
                <a:cs typeface="Calibri"/>
              </a:rPr>
              <a:t>2.</a:t>
            </a:r>
            <a:r>
              <a:rPr sz="3600" spc="10" dirty="0">
                <a:latin typeface="Calibri"/>
                <a:cs typeface="Calibri"/>
              </a:rPr>
              <a:t> </a:t>
            </a:r>
            <a:r>
              <a:rPr sz="3600" spc="15" dirty="0">
                <a:latin typeface="Calibri"/>
                <a:cs typeface="Calibri"/>
              </a:rPr>
              <a:t>ve</a:t>
            </a:r>
            <a:r>
              <a:rPr sz="3600" spc="20" dirty="0">
                <a:latin typeface="Calibri"/>
                <a:cs typeface="Calibri"/>
              </a:rPr>
              <a:t> </a:t>
            </a:r>
            <a:r>
              <a:rPr sz="3600" spc="5" dirty="0">
                <a:latin typeface="Calibri"/>
                <a:cs typeface="Calibri"/>
              </a:rPr>
              <a:t>3.</a:t>
            </a:r>
            <a:r>
              <a:rPr sz="3600" spc="10" dirty="0">
                <a:latin typeface="Calibri"/>
                <a:cs typeface="Calibri"/>
              </a:rPr>
              <a:t> </a:t>
            </a:r>
            <a:r>
              <a:rPr sz="3600" spc="5" dirty="0">
                <a:latin typeface="Calibri"/>
                <a:cs typeface="Calibri"/>
              </a:rPr>
              <a:t>ürünlere </a:t>
            </a:r>
            <a:r>
              <a:rPr sz="3600" spc="-800" dirty="0">
                <a:latin typeface="Calibri"/>
                <a:cs typeface="Calibri"/>
              </a:rPr>
              <a:t> </a:t>
            </a:r>
            <a:r>
              <a:rPr sz="3600" spc="10" dirty="0">
                <a:latin typeface="Calibri"/>
                <a:cs typeface="Calibri"/>
              </a:rPr>
              <a:t>dönüştürülmesi</a:t>
            </a:r>
            <a:endParaRPr sz="3600">
              <a:latin typeface="Calibri"/>
              <a:cs typeface="Calibri"/>
            </a:endParaRPr>
          </a:p>
        </p:txBody>
      </p:sp>
      <p:sp>
        <p:nvSpPr>
          <p:cNvPr id="16" name="object 16"/>
          <p:cNvSpPr txBox="1"/>
          <p:nvPr/>
        </p:nvSpPr>
        <p:spPr>
          <a:xfrm>
            <a:off x="10287544" y="4288872"/>
            <a:ext cx="7640320" cy="1896110"/>
          </a:xfrm>
          <a:prstGeom prst="rect">
            <a:avLst/>
          </a:prstGeom>
        </p:spPr>
        <p:txBody>
          <a:bodyPr vert="horz" wrap="square" lIns="0" tIns="12065" rIns="0" bIns="0" rtlCol="0">
            <a:spAutoFit/>
          </a:bodyPr>
          <a:lstStyle/>
          <a:p>
            <a:pPr marL="680085">
              <a:lnSpc>
                <a:spcPct val="100000"/>
              </a:lnSpc>
              <a:spcBef>
                <a:spcPts val="95"/>
              </a:spcBef>
            </a:pPr>
            <a:r>
              <a:rPr sz="4950" b="1" spc="-5" dirty="0">
                <a:solidFill>
                  <a:srgbClr val="218542"/>
                </a:solidFill>
                <a:latin typeface="Calibri"/>
                <a:cs typeface="Calibri"/>
              </a:rPr>
              <a:t>ÜRETİCİ (Sera)</a:t>
            </a:r>
            <a:r>
              <a:rPr sz="4950" b="1" spc="10" dirty="0">
                <a:solidFill>
                  <a:srgbClr val="218542"/>
                </a:solidFill>
                <a:latin typeface="Calibri"/>
                <a:cs typeface="Calibri"/>
              </a:rPr>
              <a:t> </a:t>
            </a:r>
            <a:r>
              <a:rPr sz="4950" b="1" spc="-10" dirty="0">
                <a:solidFill>
                  <a:srgbClr val="218542"/>
                </a:solidFill>
                <a:latin typeface="Calibri"/>
                <a:cs typeface="Calibri"/>
              </a:rPr>
              <a:t>PARSELLERİ</a:t>
            </a:r>
            <a:endParaRPr sz="4950" dirty="0">
              <a:latin typeface="Calibri"/>
              <a:cs typeface="Calibri"/>
            </a:endParaRPr>
          </a:p>
          <a:p>
            <a:pPr marL="496570" indent="-471805">
              <a:lnSpc>
                <a:spcPct val="100000"/>
              </a:lnSpc>
              <a:spcBef>
                <a:spcPts val="110"/>
              </a:spcBef>
              <a:buFont typeface="Arial MT"/>
              <a:buChar char="•"/>
              <a:tabLst>
                <a:tab pos="496570" algn="l"/>
                <a:tab pos="497205" algn="l"/>
              </a:tabLst>
            </a:pPr>
            <a:r>
              <a:rPr sz="3600" spc="10" dirty="0">
                <a:latin typeface="Calibri"/>
                <a:cs typeface="Calibri"/>
              </a:rPr>
              <a:t>En</a:t>
            </a:r>
            <a:r>
              <a:rPr sz="3600" spc="-5" dirty="0">
                <a:latin typeface="Calibri"/>
                <a:cs typeface="Calibri"/>
              </a:rPr>
              <a:t> </a:t>
            </a:r>
            <a:r>
              <a:rPr sz="3600" spc="10" dirty="0" err="1">
                <a:latin typeface="Calibri"/>
                <a:cs typeface="Calibri"/>
              </a:rPr>
              <a:t>az</a:t>
            </a:r>
            <a:r>
              <a:rPr sz="3600" spc="-5" dirty="0">
                <a:latin typeface="Calibri"/>
                <a:cs typeface="Calibri"/>
              </a:rPr>
              <a:t> </a:t>
            </a:r>
            <a:r>
              <a:rPr lang="tr-TR" sz="3600" spc="10" dirty="0">
                <a:latin typeface="Calibri"/>
                <a:cs typeface="Calibri"/>
              </a:rPr>
              <a:t>50</a:t>
            </a:r>
            <a:r>
              <a:rPr sz="3600" spc="10" dirty="0">
                <a:latin typeface="Calibri"/>
                <a:cs typeface="Calibri"/>
              </a:rPr>
              <a:t>.000</a:t>
            </a:r>
            <a:r>
              <a:rPr sz="3600" spc="-20" dirty="0">
                <a:latin typeface="Calibri"/>
                <a:cs typeface="Calibri"/>
              </a:rPr>
              <a:t> </a:t>
            </a:r>
            <a:r>
              <a:rPr sz="3600" spc="10" dirty="0">
                <a:latin typeface="Calibri"/>
                <a:cs typeface="Calibri"/>
              </a:rPr>
              <a:t>m</a:t>
            </a:r>
            <a:r>
              <a:rPr sz="3600" spc="15" baseline="25462" dirty="0">
                <a:latin typeface="Calibri"/>
                <a:cs typeface="Calibri"/>
              </a:rPr>
              <a:t>2</a:t>
            </a:r>
            <a:r>
              <a:rPr sz="3600" spc="-15" baseline="25462" dirty="0">
                <a:latin typeface="Calibri"/>
                <a:cs typeface="Calibri"/>
              </a:rPr>
              <a:t> </a:t>
            </a:r>
            <a:r>
              <a:rPr sz="3600" spc="5" dirty="0">
                <a:latin typeface="Calibri"/>
                <a:cs typeface="Calibri"/>
              </a:rPr>
              <a:t>lik </a:t>
            </a:r>
            <a:r>
              <a:rPr sz="3600" spc="10" dirty="0">
                <a:latin typeface="Calibri"/>
                <a:cs typeface="Calibri"/>
              </a:rPr>
              <a:t>parseller</a:t>
            </a:r>
            <a:endParaRPr sz="3600" dirty="0">
              <a:latin typeface="Calibri"/>
              <a:cs typeface="Calibri"/>
            </a:endParaRPr>
          </a:p>
          <a:p>
            <a:pPr marL="496570" indent="-471805">
              <a:lnSpc>
                <a:spcPct val="100000"/>
              </a:lnSpc>
              <a:spcBef>
                <a:spcPts val="35"/>
              </a:spcBef>
              <a:buFont typeface="Arial MT"/>
              <a:buChar char="•"/>
              <a:tabLst>
                <a:tab pos="496570" algn="l"/>
                <a:tab pos="497205" algn="l"/>
              </a:tabLst>
            </a:pPr>
            <a:r>
              <a:rPr sz="3600" spc="15" dirty="0">
                <a:latin typeface="Calibri"/>
                <a:cs typeface="Calibri"/>
              </a:rPr>
              <a:t>Üretim</a:t>
            </a:r>
            <a:r>
              <a:rPr sz="3600" spc="-15" dirty="0">
                <a:latin typeface="Calibri"/>
                <a:cs typeface="Calibri"/>
              </a:rPr>
              <a:t> </a:t>
            </a:r>
            <a:r>
              <a:rPr sz="3600" spc="10" dirty="0">
                <a:latin typeface="Calibri"/>
                <a:cs typeface="Calibri"/>
              </a:rPr>
              <a:t>Alanı En</a:t>
            </a:r>
            <a:r>
              <a:rPr sz="3600" dirty="0">
                <a:latin typeface="Calibri"/>
                <a:cs typeface="Calibri"/>
              </a:rPr>
              <a:t> </a:t>
            </a:r>
            <a:r>
              <a:rPr sz="3600" spc="10" dirty="0" err="1">
                <a:latin typeface="Calibri"/>
                <a:cs typeface="Calibri"/>
              </a:rPr>
              <a:t>az</a:t>
            </a:r>
            <a:r>
              <a:rPr sz="3600" spc="-5" dirty="0">
                <a:latin typeface="Calibri"/>
                <a:cs typeface="Calibri"/>
              </a:rPr>
              <a:t> </a:t>
            </a:r>
            <a:r>
              <a:rPr lang="tr-TR" sz="3600" spc="10" dirty="0">
                <a:latin typeface="Calibri"/>
                <a:cs typeface="Calibri"/>
              </a:rPr>
              <a:t>40</a:t>
            </a:r>
            <a:r>
              <a:rPr sz="3600" spc="10" dirty="0">
                <a:latin typeface="Calibri"/>
                <a:cs typeface="Calibri"/>
              </a:rPr>
              <a:t>.000</a:t>
            </a:r>
            <a:r>
              <a:rPr sz="3600" spc="-30" dirty="0">
                <a:latin typeface="Calibri"/>
                <a:cs typeface="Calibri"/>
              </a:rPr>
              <a:t> </a:t>
            </a:r>
            <a:r>
              <a:rPr sz="3600" spc="10" dirty="0">
                <a:latin typeface="Calibri"/>
                <a:cs typeface="Calibri"/>
              </a:rPr>
              <a:t>m</a:t>
            </a:r>
            <a:r>
              <a:rPr sz="3600" spc="15" baseline="25462" dirty="0">
                <a:latin typeface="Calibri"/>
                <a:cs typeface="Calibri"/>
              </a:rPr>
              <a:t>2</a:t>
            </a:r>
            <a:endParaRPr sz="3600" baseline="25462" dirty="0">
              <a:latin typeface="Calibri"/>
              <a:cs typeface="Calibri"/>
            </a:endParaRPr>
          </a:p>
        </p:txBody>
      </p:sp>
      <p:sp>
        <p:nvSpPr>
          <p:cNvPr id="17" name="object 17"/>
          <p:cNvSpPr txBox="1"/>
          <p:nvPr/>
        </p:nvSpPr>
        <p:spPr>
          <a:xfrm>
            <a:off x="12481483" y="1092176"/>
            <a:ext cx="7623175" cy="734060"/>
          </a:xfrm>
          <a:prstGeom prst="rect">
            <a:avLst/>
          </a:prstGeom>
          <a:solidFill>
            <a:srgbClr val="E8EAEB"/>
          </a:solidFill>
          <a:ln w="10054">
            <a:solidFill>
              <a:srgbClr val="D2DEEE"/>
            </a:solidFill>
          </a:ln>
        </p:spPr>
        <p:txBody>
          <a:bodyPr vert="horz" wrap="square" lIns="0" tIns="78740" rIns="0" bIns="0" rtlCol="0">
            <a:spAutoFit/>
          </a:bodyPr>
          <a:lstStyle/>
          <a:p>
            <a:pPr marL="377190" indent="-236854">
              <a:lnSpc>
                <a:spcPct val="100000"/>
              </a:lnSpc>
              <a:spcBef>
                <a:spcPts val="620"/>
              </a:spcBef>
              <a:buClr>
                <a:srgbClr val="000000"/>
              </a:buClr>
              <a:buFont typeface="Arial MT"/>
              <a:buChar char="•"/>
              <a:tabLst>
                <a:tab pos="377825" algn="l"/>
              </a:tabLst>
            </a:pPr>
            <a:r>
              <a:rPr sz="2650" spc="-20" dirty="0">
                <a:solidFill>
                  <a:srgbClr val="004081"/>
                </a:solidFill>
                <a:latin typeface="Calibri"/>
                <a:cs typeface="Calibri"/>
              </a:rPr>
              <a:t>Avantajlar</a:t>
            </a:r>
            <a:endParaRPr sz="2650">
              <a:latin typeface="Calibri"/>
              <a:cs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a:extLst>
              <a:ext uri="{FF2B5EF4-FFF2-40B4-BE49-F238E27FC236}">
                <a16:creationId xmlns:a16="http://schemas.microsoft.com/office/drawing/2014/main" id="{44DCAACD-4BD8-6E2F-5166-387215DC2BAD}"/>
              </a:ext>
            </a:extLst>
          </p:cNvPr>
          <p:cNvSpPr>
            <a:spLocks noGrp="1"/>
          </p:cNvSpPr>
          <p:nvPr>
            <p:ph type="body" idx="1"/>
          </p:nvPr>
        </p:nvSpPr>
        <p:spPr>
          <a:xfrm>
            <a:off x="984250" y="3524250"/>
            <a:ext cx="17143665" cy="2954655"/>
          </a:xfrm>
        </p:spPr>
        <p:txBody>
          <a:bodyPr/>
          <a:lstStyle/>
          <a:p>
            <a:pPr algn="ctr"/>
            <a:r>
              <a:rPr lang="tr-TR" sz="9600" dirty="0"/>
              <a:t>KURULUŞ SÜRECİ VE YAPILAN ÇALIŞMALAR</a:t>
            </a:r>
          </a:p>
        </p:txBody>
      </p:sp>
    </p:spTree>
    <p:extLst>
      <p:ext uri="{BB962C8B-B14F-4D97-AF65-F5344CB8AC3E}">
        <p14:creationId xmlns:p14="http://schemas.microsoft.com/office/powerpoint/2010/main" val="34850768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a:extLst>
              <a:ext uri="{FF2B5EF4-FFF2-40B4-BE49-F238E27FC236}">
                <a16:creationId xmlns:a16="http://schemas.microsoft.com/office/drawing/2014/main" id="{C929577B-1715-5B1A-ED52-293A75C77316}"/>
              </a:ext>
            </a:extLst>
          </p:cNvPr>
          <p:cNvSpPr>
            <a:spLocks noGrp="1"/>
          </p:cNvSpPr>
          <p:nvPr>
            <p:ph type="body" idx="1"/>
          </p:nvPr>
        </p:nvSpPr>
        <p:spPr>
          <a:xfrm>
            <a:off x="984250" y="2332136"/>
            <a:ext cx="17602200" cy="5539978"/>
          </a:xfrm>
        </p:spPr>
        <p:txBody>
          <a:bodyPr/>
          <a:lstStyle/>
          <a:p>
            <a:pPr algn="just"/>
            <a:r>
              <a:rPr lang="tr-TR" sz="3000" dirty="0">
                <a:latin typeface="Times New Roman" panose="02020603050405020304" pitchFamily="18" charset="0"/>
              </a:rPr>
              <a:t>	Afyonkarahisar Çay Tarıma Dayalı Jeotermal Kaynaklı Sera İhtisas Organize Sanayi Bölgesi (TDİOSB )1. Etap ile ilgili çalışmalara 2023 yılında başlanmıştır. Projenin uygulanacağı alan Çay Kadıköy sınırları içinde bulunmakta ve yaklaşık 2.892.500,00 m2 yüzölçümlü bir alanı kapsamaktadır.</a:t>
            </a:r>
          </a:p>
          <a:p>
            <a:pPr algn="just"/>
            <a:r>
              <a:rPr lang="tr-TR" sz="3000" dirty="0">
                <a:latin typeface="Times New Roman" panose="02020603050405020304" pitchFamily="18" charset="0"/>
              </a:rPr>
              <a:t> </a:t>
            </a:r>
          </a:p>
          <a:p>
            <a:pPr algn="just"/>
            <a:r>
              <a:rPr lang="tr-TR" sz="3000" dirty="0">
                <a:latin typeface="Times New Roman" panose="02020603050405020304" pitchFamily="18" charset="0"/>
              </a:rPr>
              <a:t>	</a:t>
            </a:r>
          </a:p>
          <a:p>
            <a:pPr algn="just"/>
            <a:r>
              <a:rPr lang="tr-TR" sz="3000" dirty="0">
                <a:latin typeface="Times New Roman" panose="02020603050405020304" pitchFamily="18" charset="0"/>
              </a:rPr>
              <a:t>	Proje kapsamında TDİOSB’ </a:t>
            </a:r>
            <a:r>
              <a:rPr lang="tr-TR" sz="3000" dirty="0" err="1">
                <a:latin typeface="Times New Roman" panose="02020603050405020304" pitchFamily="18" charset="0"/>
              </a:rPr>
              <a:t>nin</a:t>
            </a:r>
            <a:r>
              <a:rPr lang="tr-TR" sz="3000" dirty="0">
                <a:latin typeface="Times New Roman" panose="02020603050405020304" pitchFamily="18" charset="0"/>
              </a:rPr>
              <a:t> kurulacağı alanla ilgili olarak, ilgili tüm Kamu  kurum ve kuruluşlardan alınan görüş yazıları ve başvuru dosyası projeye eklenerek Afyonkarahisar İl Tarım ve Orman Müdürlüğüne gönderilmiştir. TDİOSB kurulması planlanan 1. Etap alanın yaklaşık 3 katı büyüklüğünde bir alan için yatırımcılar tarafından yer tahsisi talebinde bulunmaktadır. Öncelikle 1. Etap olarak bir alan belirlenmiş olup, 2. ve 3. Etap olarak belirlenen alanlar ise rezerv alan olarak belirlenmiştir. Hazırlanan Başvuru dosyası ve proje, Afyonkarahisar İl Tarım ve Orman Müdürlüğü tarafından ön incelemesi tamamlandıktan sonra 01.09.2023 tarihinde Tarım ve Orman Bakanlığına gönderilmiştir.</a:t>
            </a:r>
          </a:p>
        </p:txBody>
      </p:sp>
    </p:spTree>
    <p:extLst>
      <p:ext uri="{BB962C8B-B14F-4D97-AF65-F5344CB8AC3E}">
        <p14:creationId xmlns:p14="http://schemas.microsoft.com/office/powerpoint/2010/main" val="29608464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a:extLst>
              <a:ext uri="{FF2B5EF4-FFF2-40B4-BE49-F238E27FC236}">
                <a16:creationId xmlns:a16="http://schemas.microsoft.com/office/drawing/2014/main" id="{6DC774CD-B35F-0421-67D1-62A7C04ED5F2}"/>
              </a:ext>
            </a:extLst>
          </p:cNvPr>
          <p:cNvSpPr>
            <a:spLocks noGrp="1"/>
          </p:cNvSpPr>
          <p:nvPr>
            <p:ph type="body" idx="1"/>
          </p:nvPr>
        </p:nvSpPr>
        <p:spPr>
          <a:xfrm>
            <a:off x="984250" y="949374"/>
            <a:ext cx="17221200" cy="12926616"/>
          </a:xfrm>
        </p:spPr>
        <p:txBody>
          <a:bodyPr/>
          <a:lstStyle/>
          <a:p>
            <a:pPr algn="just"/>
            <a:r>
              <a:rPr lang="tr-TR" sz="3000" dirty="0">
                <a:latin typeface="Times New Roman" panose="02020603050405020304" pitchFamily="18" charset="0"/>
              </a:rPr>
              <a:t>	</a:t>
            </a:r>
          </a:p>
          <a:p>
            <a:pPr algn="just"/>
            <a:endParaRPr lang="tr-TR" sz="3000" dirty="0">
              <a:latin typeface="Times New Roman" panose="02020603050405020304" pitchFamily="18" charset="0"/>
            </a:endParaRPr>
          </a:p>
          <a:p>
            <a:pPr algn="just"/>
            <a:r>
              <a:rPr lang="tr-TR" sz="3000" dirty="0">
                <a:latin typeface="Times New Roman" panose="02020603050405020304" pitchFamily="18" charset="0"/>
              </a:rPr>
              <a:t>	Hazırlanan Başvuru dosyası ve Proje Tarım ve Orman Bakanlığı tarafından incelenmiş olup, yer seçim komisyonu tarafından seçilen bu alanın uygun görülmesine müteakip, alan onaylanarak Afyonkarahisar Çay Jeotermal Kaynaklı Sera Tarıma Dayalı İhtisas Organize Sanayi Bölgesi olarak kesinlik kazanmıştır.</a:t>
            </a:r>
          </a:p>
          <a:p>
            <a:pPr algn="just"/>
            <a:endParaRPr lang="tr-TR" sz="3000" dirty="0">
              <a:latin typeface="Times New Roman" panose="02020603050405020304" pitchFamily="18" charset="0"/>
            </a:endParaRPr>
          </a:p>
          <a:p>
            <a:pPr algn="just"/>
            <a:endParaRPr lang="tr-TR" sz="3000" dirty="0">
              <a:latin typeface="Times New Roman" panose="02020603050405020304" pitchFamily="18" charset="0"/>
            </a:endParaRPr>
          </a:p>
          <a:p>
            <a:pPr algn="just"/>
            <a:r>
              <a:rPr lang="tr-TR" sz="3000" dirty="0">
                <a:latin typeface="Times New Roman" panose="02020603050405020304" pitchFamily="18" charset="0"/>
              </a:rPr>
              <a:t> 	Tarım ve Orman Bakanlığınca 05.11.2024 tarihli yazı ile “KURULUŞ PROTOKOLÜ” ve diğer istenilen bilgi ve belgelerin hazırlanması amacıyla, Afyonkarahisar İl Tarım ve Orman Müdürlüğüne bildirimde bulunulmuştur.</a:t>
            </a:r>
          </a:p>
          <a:p>
            <a:pPr algn="just"/>
            <a:endParaRPr lang="tr-TR" sz="3000" dirty="0">
              <a:latin typeface="Times New Roman" panose="02020603050405020304" pitchFamily="18" charset="0"/>
            </a:endParaRPr>
          </a:p>
          <a:p>
            <a:pPr algn="just"/>
            <a:endParaRPr lang="tr-TR" sz="3000" dirty="0">
              <a:latin typeface="Times New Roman" panose="02020603050405020304" pitchFamily="18" charset="0"/>
            </a:endParaRPr>
          </a:p>
          <a:p>
            <a:pPr algn="just"/>
            <a:r>
              <a:rPr lang="tr-TR" sz="3000" kern="100" dirty="0">
                <a:effectLst/>
                <a:latin typeface="Times New Roman" panose="02020603050405020304" pitchFamily="18" charset="0"/>
                <a:ea typeface="Calibri" panose="020F0502020204030204" pitchFamily="34" charset="0"/>
                <a:cs typeface="Times New Roman" panose="02020603050405020304" pitchFamily="18" charset="0"/>
              </a:rPr>
              <a:t>	Kurucu üyelerin belirlenmesine müteakip kurucu ortaklar payları oranında, ödemesi gereken katılma payı bedellerini (2024 yılı için her bir pay için 911.416,00.-TL) 2024 yılı Aralık ayı içerisinde Afyonkarahisar İl Özel İdaresi nezdinde açılan hesaba yatırılmıştır. </a:t>
            </a:r>
          </a:p>
          <a:p>
            <a:pPr algn="just"/>
            <a:endParaRPr lang="tr-TR" sz="3000" dirty="0">
              <a:latin typeface="Times New Roman" panose="02020603050405020304" pitchFamily="18" charset="0"/>
            </a:endParaRPr>
          </a:p>
          <a:p>
            <a:pPr algn="just"/>
            <a:endParaRPr lang="tr-TR" sz="3000" dirty="0">
              <a:latin typeface="Times New Roman" panose="02020603050405020304" pitchFamily="18" charset="0"/>
            </a:endParaRPr>
          </a:p>
          <a:p>
            <a:pPr algn="just"/>
            <a:endParaRPr lang="tr-TR" sz="3000" dirty="0">
              <a:latin typeface="Times New Roman" panose="02020603050405020304" pitchFamily="18" charset="0"/>
            </a:endParaRPr>
          </a:p>
          <a:p>
            <a:pPr algn="just"/>
            <a:endParaRPr lang="tr-TR" sz="3000" dirty="0">
              <a:latin typeface="Times New Roman" panose="02020603050405020304" pitchFamily="18" charset="0"/>
            </a:endParaRPr>
          </a:p>
          <a:p>
            <a:pPr algn="just"/>
            <a:endParaRPr lang="tr-TR" sz="3000" dirty="0">
              <a:latin typeface="Times New Roman" panose="02020603050405020304" pitchFamily="18" charset="0"/>
            </a:endParaRPr>
          </a:p>
          <a:p>
            <a:pPr algn="just"/>
            <a:endParaRPr lang="tr-TR" sz="3000" dirty="0">
              <a:latin typeface="Times New Roman" panose="02020603050405020304" pitchFamily="18" charset="0"/>
            </a:endParaRPr>
          </a:p>
          <a:p>
            <a:pPr algn="just"/>
            <a:endParaRPr lang="tr-TR" sz="3000" dirty="0">
              <a:latin typeface="Times New Roman" panose="02020603050405020304" pitchFamily="18" charset="0"/>
            </a:endParaRPr>
          </a:p>
          <a:p>
            <a:pPr algn="just"/>
            <a:endParaRPr lang="tr-TR" sz="3000" dirty="0">
              <a:latin typeface="Times New Roman" panose="02020603050405020304" pitchFamily="18" charset="0"/>
            </a:endParaRPr>
          </a:p>
          <a:p>
            <a:pPr algn="just"/>
            <a:endParaRPr lang="tr-TR" sz="3000" dirty="0">
              <a:latin typeface="Times New Roman" panose="02020603050405020304" pitchFamily="18" charset="0"/>
            </a:endParaRPr>
          </a:p>
          <a:p>
            <a:pPr algn="just"/>
            <a:endParaRPr lang="tr-TR" sz="3000" dirty="0">
              <a:latin typeface="Times New Roman" panose="02020603050405020304" pitchFamily="18" charset="0"/>
            </a:endParaRPr>
          </a:p>
          <a:p>
            <a:pPr algn="just"/>
            <a:endParaRPr lang="tr-TR" sz="3000" dirty="0">
              <a:latin typeface="Times New Roman" panose="02020603050405020304" pitchFamily="18" charset="0"/>
            </a:endParaRPr>
          </a:p>
          <a:p>
            <a:pPr algn="just"/>
            <a:endParaRPr lang="tr-TR" sz="3000" dirty="0">
              <a:latin typeface="Times New Roman" panose="02020603050405020304" pitchFamily="18" charset="0"/>
            </a:endParaRPr>
          </a:p>
        </p:txBody>
      </p:sp>
    </p:spTree>
    <p:extLst>
      <p:ext uri="{BB962C8B-B14F-4D97-AF65-F5344CB8AC3E}">
        <p14:creationId xmlns:p14="http://schemas.microsoft.com/office/powerpoint/2010/main" val="23724218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a:extLst>
              <a:ext uri="{FF2B5EF4-FFF2-40B4-BE49-F238E27FC236}">
                <a16:creationId xmlns:a16="http://schemas.microsoft.com/office/drawing/2014/main" id="{B0D73524-A85F-8CFE-DB47-B459045C080C}"/>
              </a:ext>
            </a:extLst>
          </p:cNvPr>
          <p:cNvSpPr>
            <a:spLocks noGrp="1"/>
          </p:cNvSpPr>
          <p:nvPr>
            <p:ph type="body" idx="1"/>
          </p:nvPr>
        </p:nvSpPr>
        <p:spPr>
          <a:xfrm>
            <a:off x="1212850" y="1085850"/>
            <a:ext cx="15849600" cy="461665"/>
          </a:xfrm>
        </p:spPr>
        <p:txBody>
          <a:bodyPr/>
          <a:lstStyle/>
          <a:p>
            <a:pPr algn="just"/>
            <a:r>
              <a:rPr lang="tr-TR" sz="3000"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tr-TR" dirty="0"/>
          </a:p>
        </p:txBody>
      </p:sp>
      <p:sp>
        <p:nvSpPr>
          <p:cNvPr id="5" name="Metin kutusu 4">
            <a:extLst>
              <a:ext uri="{FF2B5EF4-FFF2-40B4-BE49-F238E27FC236}">
                <a16:creationId xmlns:a16="http://schemas.microsoft.com/office/drawing/2014/main" id="{84257632-3DE8-1CC7-FC96-AFD7AAB46970}"/>
              </a:ext>
            </a:extLst>
          </p:cNvPr>
          <p:cNvSpPr txBox="1"/>
          <p:nvPr/>
        </p:nvSpPr>
        <p:spPr>
          <a:xfrm>
            <a:off x="1593850" y="2152650"/>
            <a:ext cx="16840200" cy="2400657"/>
          </a:xfrm>
          <a:prstGeom prst="rect">
            <a:avLst/>
          </a:prstGeom>
          <a:noFill/>
        </p:spPr>
        <p:txBody>
          <a:bodyPr wrap="square">
            <a:spAutoFit/>
          </a:bodyPr>
          <a:lstStyle/>
          <a:p>
            <a:pPr algn="just"/>
            <a:r>
              <a:rPr lang="tr-TR" sz="30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Afyonkarahisar Çay Tarıma Dayalı Jeotermal Kaynaklı Sera İhtisas Organize Sanayi Bölgesi müteşebbis heyeti 12.12.2024 tarihinde ilk toplantısını yaparak Müteşebbis Heyeti Kararı alınmış ve Müteşebbis Heyeti asil üyeleri arasından 5 asil 5 yedek üyeden oluşan Yönetim Kurulu oluşturulmuştur. Aynı gün içerisinde Yönetim Kurulu ilk toplantısını gerçekleştirerek Yönetim Kurulu kararı alınmıştır.</a:t>
            </a:r>
            <a:endParaRPr lang="tr-TR" sz="3000" b="1" dirty="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602687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o 4">
            <a:extLst>
              <a:ext uri="{FF2B5EF4-FFF2-40B4-BE49-F238E27FC236}">
                <a16:creationId xmlns:a16="http://schemas.microsoft.com/office/drawing/2014/main" id="{3EBC4BBF-1773-C7FA-A39E-73AA2F5637E8}"/>
              </a:ext>
            </a:extLst>
          </p:cNvPr>
          <p:cNvGraphicFramePr>
            <a:graphicFrameLocks noGrp="1"/>
          </p:cNvGraphicFramePr>
          <p:nvPr>
            <p:extLst>
              <p:ext uri="{D42A27DB-BD31-4B8C-83A1-F6EECF244321}">
                <p14:modId xmlns:p14="http://schemas.microsoft.com/office/powerpoint/2010/main" val="2133179027"/>
              </p:ext>
            </p:extLst>
          </p:nvPr>
        </p:nvGraphicFramePr>
        <p:xfrm>
          <a:off x="1212851" y="400050"/>
          <a:ext cx="16840199" cy="10535534"/>
        </p:xfrm>
        <a:graphic>
          <a:graphicData uri="http://schemas.openxmlformats.org/drawingml/2006/table">
            <a:tbl>
              <a:tblPr>
                <a:tableStyleId>{5C22544A-7EE6-4342-B048-85BDC9FD1C3A}</a:tableStyleId>
              </a:tblPr>
              <a:tblGrid>
                <a:gridCol w="4648200">
                  <a:extLst>
                    <a:ext uri="{9D8B030D-6E8A-4147-A177-3AD203B41FA5}">
                      <a16:colId xmlns:a16="http://schemas.microsoft.com/office/drawing/2014/main" val="2692208276"/>
                    </a:ext>
                  </a:extLst>
                </a:gridCol>
                <a:gridCol w="4648200">
                  <a:extLst>
                    <a:ext uri="{9D8B030D-6E8A-4147-A177-3AD203B41FA5}">
                      <a16:colId xmlns:a16="http://schemas.microsoft.com/office/drawing/2014/main" val="3521166070"/>
                    </a:ext>
                  </a:extLst>
                </a:gridCol>
                <a:gridCol w="3556112">
                  <a:extLst>
                    <a:ext uri="{9D8B030D-6E8A-4147-A177-3AD203B41FA5}">
                      <a16:colId xmlns:a16="http://schemas.microsoft.com/office/drawing/2014/main" val="3180441868"/>
                    </a:ext>
                  </a:extLst>
                </a:gridCol>
                <a:gridCol w="3987687">
                  <a:extLst>
                    <a:ext uri="{9D8B030D-6E8A-4147-A177-3AD203B41FA5}">
                      <a16:colId xmlns:a16="http://schemas.microsoft.com/office/drawing/2014/main" val="1593194"/>
                    </a:ext>
                  </a:extLst>
                </a:gridCol>
              </a:tblGrid>
              <a:tr h="534241">
                <a:tc>
                  <a:txBody>
                    <a:bodyPr/>
                    <a:lstStyle/>
                    <a:p>
                      <a:pPr algn="ctr">
                        <a:lnSpc>
                          <a:spcPct val="115000"/>
                        </a:lnSpc>
                      </a:pPr>
                      <a:r>
                        <a:rPr lang="tr-TR" sz="2500" dirty="0">
                          <a:solidFill>
                            <a:srgbClr val="00B050"/>
                          </a:solidFill>
                          <a:effectLst/>
                        </a:rPr>
                        <a:t>MÜTEŞEBBİS HEYET ASIL ÜYELERİ</a:t>
                      </a:r>
                      <a:endParaRPr lang="tr-TR" sz="2500"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99" marR="5999" marT="0" marB="0" anchor="ctr"/>
                </a:tc>
                <a:tc>
                  <a:txBody>
                    <a:bodyPr/>
                    <a:lstStyle/>
                    <a:p>
                      <a:pPr algn="ctr">
                        <a:lnSpc>
                          <a:spcPct val="115000"/>
                        </a:lnSpc>
                      </a:pPr>
                      <a:r>
                        <a:rPr lang="tr-TR" sz="2500" dirty="0">
                          <a:solidFill>
                            <a:srgbClr val="00B050"/>
                          </a:solidFill>
                          <a:effectLst/>
                        </a:rPr>
                        <a:t>TEMSİL ETTİĞİ KURUM / KURULUŞ / GÖREVİ</a:t>
                      </a:r>
                      <a:endParaRPr lang="tr-TR" sz="2500"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99" marR="5999" marT="0" marB="0" anchor="ctr"/>
                </a:tc>
                <a:tc>
                  <a:txBody>
                    <a:bodyPr/>
                    <a:lstStyle/>
                    <a:p>
                      <a:pPr algn="ctr">
                        <a:lnSpc>
                          <a:spcPct val="115000"/>
                        </a:lnSpc>
                      </a:pPr>
                      <a:r>
                        <a:rPr lang="tr-TR" sz="2500" dirty="0">
                          <a:solidFill>
                            <a:srgbClr val="00B050"/>
                          </a:solidFill>
                          <a:effectLst/>
                        </a:rPr>
                        <a:t>MÜTEŞEBBİS HEYET YEDEK ÜYELERİ</a:t>
                      </a:r>
                      <a:endParaRPr lang="tr-TR" sz="2500"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99" marR="5999" marT="0" marB="0" anchor="ctr"/>
                </a:tc>
                <a:tc>
                  <a:txBody>
                    <a:bodyPr/>
                    <a:lstStyle/>
                    <a:p>
                      <a:pPr algn="ctr">
                        <a:lnSpc>
                          <a:spcPct val="115000"/>
                        </a:lnSpc>
                      </a:pPr>
                      <a:r>
                        <a:rPr lang="tr-TR" sz="2500" dirty="0">
                          <a:solidFill>
                            <a:srgbClr val="00B050"/>
                          </a:solidFill>
                          <a:effectLst/>
                        </a:rPr>
                        <a:t>TEMSİL ETTİĞİ KURUM / KURULUŞ / GÖREVİ</a:t>
                      </a:r>
                      <a:endParaRPr lang="tr-TR" sz="2500"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99" marR="5999" marT="0" marB="0" anchor="ctr"/>
                </a:tc>
                <a:extLst>
                  <a:ext uri="{0D108BD9-81ED-4DB2-BD59-A6C34878D82A}">
                    <a16:rowId xmlns:a16="http://schemas.microsoft.com/office/drawing/2014/main" val="2238526997"/>
                  </a:ext>
                </a:extLst>
              </a:tr>
              <a:tr h="772777">
                <a:tc>
                  <a:txBody>
                    <a:bodyPr/>
                    <a:lstStyle/>
                    <a:p>
                      <a:pPr marL="342900" lvl="0" indent="-342900">
                        <a:lnSpc>
                          <a:spcPct val="115000"/>
                        </a:lnSpc>
                        <a:buFont typeface="+mj-lt"/>
                        <a:buAutoNum type="arabicPeriod"/>
                      </a:pPr>
                      <a:r>
                        <a:rPr lang="tr-TR" sz="1600" dirty="0">
                          <a:effectLst/>
                        </a:rPr>
                        <a:t>Başkan: </a:t>
                      </a:r>
                    </a:p>
                    <a:p>
                      <a:pPr>
                        <a:lnSpc>
                          <a:spcPct val="115000"/>
                        </a:lnSpc>
                      </a:pPr>
                      <a:r>
                        <a:rPr lang="tr-TR" sz="1600" dirty="0" err="1">
                          <a:effectLst/>
                        </a:rPr>
                        <a:t>Doç.Dr</a:t>
                      </a:r>
                      <a:r>
                        <a:rPr lang="tr-TR" sz="1600" dirty="0">
                          <a:effectLst/>
                        </a:rPr>
                        <a:t>. Kübra GÜRAN   YİĞİTBAŞI</a:t>
                      </a:r>
                    </a:p>
                    <a:p>
                      <a:pPr>
                        <a:lnSpc>
                          <a:spcPct val="115000"/>
                        </a:lnSpc>
                      </a:pPr>
                      <a:r>
                        <a:rPr lang="tr-TR" sz="1600" dirty="0">
                          <a:effectLst/>
                        </a:rPr>
                        <a:t>                        Vali</a:t>
                      </a:r>
                    </a:p>
                    <a:p>
                      <a:pPr>
                        <a:lnSpc>
                          <a:spcPct val="115000"/>
                        </a:lnSpc>
                      </a:pPr>
                      <a:r>
                        <a:rPr lang="tr-TR" sz="1600" dirty="0">
                          <a:effectLst/>
                        </a:rPr>
                        <a:t> </a:t>
                      </a:r>
                      <a:endParaRPr lang="tr-T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99" marR="5999" marT="0" marB="0" anchor="ctr"/>
                </a:tc>
                <a:tc>
                  <a:txBody>
                    <a:bodyPr/>
                    <a:lstStyle/>
                    <a:p>
                      <a:pPr>
                        <a:lnSpc>
                          <a:spcPct val="115000"/>
                        </a:lnSpc>
                      </a:pPr>
                      <a:r>
                        <a:rPr lang="tr-TR" sz="1600" dirty="0">
                          <a:effectLst/>
                        </a:rPr>
                        <a:t>Afyonkarahisar Valiliği / Vali</a:t>
                      </a:r>
                    </a:p>
                    <a:p>
                      <a:pPr>
                        <a:lnSpc>
                          <a:spcPct val="115000"/>
                        </a:lnSpc>
                      </a:pPr>
                      <a:r>
                        <a:rPr lang="tr-TR" sz="1600" dirty="0">
                          <a:effectLst/>
                        </a:rPr>
                        <a:t> </a:t>
                      </a:r>
                      <a:endParaRPr lang="tr-T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99" marR="5999" marT="0" marB="0" anchor="ctr"/>
                </a:tc>
                <a:tc>
                  <a:txBody>
                    <a:bodyPr/>
                    <a:lstStyle/>
                    <a:p>
                      <a:pPr>
                        <a:lnSpc>
                          <a:spcPct val="115000"/>
                        </a:lnSpc>
                      </a:pPr>
                      <a:r>
                        <a:rPr lang="tr-TR" sz="1500" dirty="0">
                          <a:effectLst/>
                        </a:rPr>
                        <a:t> </a:t>
                      </a:r>
                      <a:endParaRPr lang="tr-TR" sz="15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99" marR="5999" marT="0" marB="0" anchor="ctr"/>
                </a:tc>
                <a:tc>
                  <a:txBody>
                    <a:bodyPr/>
                    <a:lstStyle/>
                    <a:p>
                      <a:pPr>
                        <a:lnSpc>
                          <a:spcPct val="115000"/>
                        </a:lnSpc>
                      </a:pPr>
                      <a:r>
                        <a:rPr lang="tr-TR" sz="1500" dirty="0">
                          <a:effectLst/>
                        </a:rPr>
                        <a:t> </a:t>
                      </a:r>
                      <a:endParaRPr lang="tr-TR" sz="15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99" marR="5999" marT="0" marB="0" anchor="ctr"/>
                </a:tc>
                <a:extLst>
                  <a:ext uri="{0D108BD9-81ED-4DB2-BD59-A6C34878D82A}">
                    <a16:rowId xmlns:a16="http://schemas.microsoft.com/office/drawing/2014/main" val="3861159649"/>
                  </a:ext>
                </a:extLst>
              </a:tr>
              <a:tr h="726995">
                <a:tc>
                  <a:txBody>
                    <a:bodyPr/>
                    <a:lstStyle/>
                    <a:p>
                      <a:pPr>
                        <a:lnSpc>
                          <a:spcPct val="115000"/>
                        </a:lnSpc>
                      </a:pPr>
                      <a:r>
                        <a:rPr lang="tr-TR" sz="1600" dirty="0">
                          <a:effectLst/>
                        </a:rPr>
                        <a:t>2- Başkan </a:t>
                      </a:r>
                      <a:r>
                        <a:rPr lang="en-US" sz="1600" dirty="0">
                          <a:effectLst/>
                        </a:rPr>
                        <a:t>V:</a:t>
                      </a:r>
                      <a:endParaRPr lang="tr-TR" sz="1600" dirty="0">
                        <a:effectLst/>
                      </a:endParaRPr>
                    </a:p>
                    <a:p>
                      <a:pPr>
                        <a:lnSpc>
                          <a:spcPct val="115000"/>
                        </a:lnSpc>
                      </a:pPr>
                      <a:r>
                        <a:rPr lang="tr-TR" sz="1600" dirty="0">
                          <a:effectLst/>
                        </a:rPr>
                        <a:t>    Hüseyin ÇELİK</a:t>
                      </a:r>
                      <a:endParaRPr lang="tr-T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99" marR="5999" marT="0" marB="0" anchor="ctr"/>
                </a:tc>
                <a:tc>
                  <a:txBody>
                    <a:bodyPr/>
                    <a:lstStyle/>
                    <a:p>
                      <a:pPr>
                        <a:lnSpc>
                          <a:spcPct val="115000"/>
                        </a:lnSpc>
                      </a:pPr>
                      <a:r>
                        <a:rPr lang="tr-TR" sz="1600" dirty="0">
                          <a:effectLst/>
                        </a:rPr>
                        <a:t>Anadolu Sera Organize Tarım Bölgesi Derneği / Yönetim Kurulu Başkan Yardımcısı</a:t>
                      </a:r>
                      <a:endParaRPr lang="tr-T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99" marR="5999" marT="0" marB="0" anchor="ctr"/>
                </a:tc>
                <a:tc>
                  <a:txBody>
                    <a:bodyPr/>
                    <a:lstStyle/>
                    <a:p>
                      <a:pPr algn="l">
                        <a:lnSpc>
                          <a:spcPct val="115000"/>
                        </a:lnSpc>
                      </a:pPr>
                      <a:r>
                        <a:rPr lang="tr-TR" sz="1600" dirty="0">
                          <a:effectLst/>
                        </a:rPr>
                        <a:t>Ahmet Mert ÖZÇELİK</a:t>
                      </a:r>
                      <a:endParaRPr lang="tr-T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99" marR="5999" marT="0" marB="0" anchor="ctr"/>
                </a:tc>
                <a:tc>
                  <a:txBody>
                    <a:bodyPr/>
                    <a:lstStyle/>
                    <a:p>
                      <a:pPr>
                        <a:lnSpc>
                          <a:spcPct val="115000"/>
                        </a:lnSpc>
                      </a:pPr>
                      <a:r>
                        <a:rPr lang="tr-TR" sz="1500">
                          <a:effectLst/>
                        </a:rPr>
                        <a:t>Anadolu Sera Organize Tarım Bölgesi Derneği / Genel Sekreter</a:t>
                      </a:r>
                      <a:endParaRPr lang="tr-TR" sz="1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99" marR="5999" marT="0" marB="0" anchor="ctr"/>
                </a:tc>
                <a:extLst>
                  <a:ext uri="{0D108BD9-81ED-4DB2-BD59-A6C34878D82A}">
                    <a16:rowId xmlns:a16="http://schemas.microsoft.com/office/drawing/2014/main" val="3540066234"/>
                  </a:ext>
                </a:extLst>
              </a:tr>
              <a:tr h="576442">
                <a:tc>
                  <a:txBody>
                    <a:bodyPr/>
                    <a:lstStyle/>
                    <a:p>
                      <a:pPr>
                        <a:lnSpc>
                          <a:spcPct val="115000"/>
                        </a:lnSpc>
                      </a:pPr>
                      <a:r>
                        <a:rPr lang="tr-TR" sz="1600" dirty="0">
                          <a:effectLst/>
                        </a:rPr>
                        <a:t>3- Üye:</a:t>
                      </a:r>
                    </a:p>
                    <a:p>
                      <a:pPr>
                        <a:lnSpc>
                          <a:spcPct val="115000"/>
                        </a:lnSpc>
                      </a:pPr>
                      <a:r>
                        <a:rPr lang="tr-TR" sz="1600" dirty="0">
                          <a:effectLst/>
                        </a:rPr>
                        <a:t>     Yaşar Kemal KANTARTOPU</a:t>
                      </a:r>
                    </a:p>
                    <a:p>
                      <a:pPr>
                        <a:lnSpc>
                          <a:spcPct val="115000"/>
                        </a:lnSpc>
                      </a:pPr>
                      <a:r>
                        <a:rPr lang="tr-TR" sz="1600" dirty="0">
                          <a:effectLst/>
                        </a:rPr>
                        <a:t> </a:t>
                      </a:r>
                      <a:endParaRPr lang="tr-T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99" marR="5999" marT="0" marB="0" anchor="ctr"/>
                </a:tc>
                <a:tc>
                  <a:txBody>
                    <a:bodyPr/>
                    <a:lstStyle/>
                    <a:p>
                      <a:pPr>
                        <a:lnSpc>
                          <a:spcPct val="115000"/>
                        </a:lnSpc>
                      </a:pPr>
                      <a:r>
                        <a:rPr lang="tr-TR" sz="1600" dirty="0">
                          <a:effectLst/>
                        </a:rPr>
                        <a:t>Çay Belediye Başkanlığı / Belediye Başkanı</a:t>
                      </a:r>
                      <a:endParaRPr lang="tr-T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99" marR="5999" marT="0" marB="0" anchor="ctr"/>
                </a:tc>
                <a:tc>
                  <a:txBody>
                    <a:bodyPr/>
                    <a:lstStyle/>
                    <a:p>
                      <a:pPr algn="l">
                        <a:lnSpc>
                          <a:spcPct val="115000"/>
                        </a:lnSpc>
                      </a:pPr>
                      <a:r>
                        <a:rPr lang="tr-TR" sz="1600" dirty="0">
                          <a:effectLst/>
                        </a:rPr>
                        <a:t>Gökhan ŞAHİN</a:t>
                      </a:r>
                      <a:endParaRPr lang="tr-T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99" marR="5999" marT="0" marB="0" anchor="ctr"/>
                </a:tc>
                <a:tc>
                  <a:txBody>
                    <a:bodyPr/>
                    <a:lstStyle/>
                    <a:p>
                      <a:pPr>
                        <a:lnSpc>
                          <a:spcPct val="115000"/>
                        </a:lnSpc>
                      </a:pPr>
                      <a:r>
                        <a:rPr lang="tr-TR" sz="1500">
                          <a:effectLst/>
                        </a:rPr>
                        <a:t>Çay Belediye Başkanlığı / Belediye Meclis Üyesi</a:t>
                      </a:r>
                      <a:endParaRPr lang="tr-TR" sz="1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99" marR="5999" marT="0" marB="0" anchor="ctr"/>
                </a:tc>
                <a:extLst>
                  <a:ext uri="{0D108BD9-81ED-4DB2-BD59-A6C34878D82A}">
                    <a16:rowId xmlns:a16="http://schemas.microsoft.com/office/drawing/2014/main" val="1390408042"/>
                  </a:ext>
                </a:extLst>
              </a:tr>
              <a:tr h="496445">
                <a:tc>
                  <a:txBody>
                    <a:bodyPr/>
                    <a:lstStyle/>
                    <a:p>
                      <a:pPr>
                        <a:lnSpc>
                          <a:spcPct val="115000"/>
                        </a:lnSpc>
                        <a:tabLst>
                          <a:tab pos="713740" algn="l"/>
                        </a:tabLst>
                      </a:pPr>
                      <a:r>
                        <a:rPr lang="tr-TR" sz="1600" dirty="0">
                          <a:effectLst/>
                        </a:rPr>
                        <a:t>4- Üye:</a:t>
                      </a:r>
                    </a:p>
                    <a:p>
                      <a:pPr>
                        <a:lnSpc>
                          <a:spcPct val="115000"/>
                        </a:lnSpc>
                        <a:tabLst>
                          <a:tab pos="713740" algn="l"/>
                        </a:tabLst>
                      </a:pPr>
                      <a:r>
                        <a:rPr lang="tr-TR" sz="1600" dirty="0">
                          <a:effectLst/>
                        </a:rPr>
                        <a:t>    Emin İPEK</a:t>
                      </a:r>
                      <a:endParaRPr lang="tr-T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99" marR="5999" marT="0" marB="0" anchor="ctr"/>
                </a:tc>
                <a:tc>
                  <a:txBody>
                    <a:bodyPr/>
                    <a:lstStyle/>
                    <a:p>
                      <a:pPr>
                        <a:lnSpc>
                          <a:spcPct val="115000"/>
                        </a:lnSpc>
                      </a:pPr>
                      <a:r>
                        <a:rPr lang="tr-TR" sz="1600" dirty="0">
                          <a:effectLst/>
                        </a:rPr>
                        <a:t>Afyonkarahisar İl Özel İdaresi / Tarımsal Hizmetler Müdürü</a:t>
                      </a:r>
                      <a:endParaRPr lang="tr-T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99" marR="5999" marT="0" marB="0" anchor="ctr"/>
                </a:tc>
                <a:tc>
                  <a:txBody>
                    <a:bodyPr/>
                    <a:lstStyle/>
                    <a:p>
                      <a:pPr algn="l">
                        <a:lnSpc>
                          <a:spcPct val="115000"/>
                        </a:lnSpc>
                      </a:pPr>
                      <a:r>
                        <a:rPr lang="tr-TR" sz="1600">
                          <a:effectLst/>
                        </a:rPr>
                        <a:t>Fatih BAKBAK</a:t>
                      </a:r>
                      <a:endParaRPr lang="tr-TR"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99" marR="5999" marT="0" marB="0" anchor="ctr"/>
                </a:tc>
                <a:tc>
                  <a:txBody>
                    <a:bodyPr/>
                    <a:lstStyle/>
                    <a:p>
                      <a:pPr>
                        <a:lnSpc>
                          <a:spcPct val="115000"/>
                        </a:lnSpc>
                      </a:pPr>
                      <a:r>
                        <a:rPr lang="tr-TR" sz="1500">
                          <a:effectLst/>
                        </a:rPr>
                        <a:t>Afyonkarahisar İl Özel İdaresi / Çayır Mera ve Yem Bitkileri Şube Müdürü</a:t>
                      </a:r>
                      <a:endParaRPr lang="tr-TR" sz="1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99" marR="5999" marT="0" marB="0" anchor="ctr"/>
                </a:tc>
                <a:extLst>
                  <a:ext uri="{0D108BD9-81ED-4DB2-BD59-A6C34878D82A}">
                    <a16:rowId xmlns:a16="http://schemas.microsoft.com/office/drawing/2014/main" val="3721462057"/>
                  </a:ext>
                </a:extLst>
              </a:tr>
              <a:tr h="561124">
                <a:tc>
                  <a:txBody>
                    <a:bodyPr/>
                    <a:lstStyle/>
                    <a:p>
                      <a:pPr>
                        <a:lnSpc>
                          <a:spcPct val="115000"/>
                        </a:lnSpc>
                      </a:pPr>
                      <a:r>
                        <a:rPr lang="tr-TR" sz="1600" dirty="0">
                          <a:effectLst/>
                        </a:rPr>
                        <a:t>5- Üye:</a:t>
                      </a:r>
                    </a:p>
                    <a:p>
                      <a:pPr>
                        <a:lnSpc>
                          <a:spcPct val="115000"/>
                        </a:lnSpc>
                      </a:pPr>
                      <a:r>
                        <a:rPr lang="tr-TR" sz="1600" dirty="0">
                          <a:effectLst/>
                        </a:rPr>
                        <a:t>    Ali İhsan AYNACI</a:t>
                      </a:r>
                      <a:endParaRPr lang="tr-T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99" marR="5999" marT="0" marB="0" anchor="ctr"/>
                </a:tc>
                <a:tc>
                  <a:txBody>
                    <a:bodyPr/>
                    <a:lstStyle/>
                    <a:p>
                      <a:pPr>
                        <a:lnSpc>
                          <a:spcPct val="115000"/>
                        </a:lnSpc>
                      </a:pPr>
                      <a:r>
                        <a:rPr lang="tr-TR" sz="1600" dirty="0">
                          <a:effectLst/>
                        </a:rPr>
                        <a:t>Bolvadin Belediye Başkanlığı / Plan ve Pro Müdür V.</a:t>
                      </a:r>
                      <a:endParaRPr lang="tr-T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99" marR="5999" marT="0" marB="0" anchor="ctr"/>
                </a:tc>
                <a:tc>
                  <a:txBody>
                    <a:bodyPr/>
                    <a:lstStyle/>
                    <a:p>
                      <a:pPr algn="l">
                        <a:lnSpc>
                          <a:spcPct val="115000"/>
                        </a:lnSpc>
                      </a:pPr>
                      <a:r>
                        <a:rPr lang="tr-TR" sz="1600" dirty="0">
                          <a:effectLst/>
                        </a:rPr>
                        <a:t>Mehmet Gazi AYNACI</a:t>
                      </a:r>
                      <a:endParaRPr lang="tr-T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99" marR="5999" marT="0" marB="0" anchor="ctr"/>
                </a:tc>
                <a:tc>
                  <a:txBody>
                    <a:bodyPr/>
                    <a:lstStyle/>
                    <a:p>
                      <a:pPr>
                        <a:lnSpc>
                          <a:spcPct val="115000"/>
                        </a:lnSpc>
                      </a:pPr>
                      <a:r>
                        <a:rPr lang="tr-TR" sz="1500" dirty="0">
                          <a:effectLst/>
                        </a:rPr>
                        <a:t>Bolvadin Belediye / Başkanlığı Jeoloji Mühendisi</a:t>
                      </a:r>
                      <a:endParaRPr lang="tr-TR" sz="15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99" marR="5999" marT="0" marB="0" anchor="ctr"/>
                </a:tc>
                <a:extLst>
                  <a:ext uri="{0D108BD9-81ED-4DB2-BD59-A6C34878D82A}">
                    <a16:rowId xmlns:a16="http://schemas.microsoft.com/office/drawing/2014/main" val="4139979734"/>
                  </a:ext>
                </a:extLst>
              </a:tr>
              <a:tr h="476003">
                <a:tc>
                  <a:txBody>
                    <a:bodyPr/>
                    <a:lstStyle/>
                    <a:p>
                      <a:pPr>
                        <a:lnSpc>
                          <a:spcPct val="115000"/>
                        </a:lnSpc>
                      </a:pPr>
                      <a:r>
                        <a:rPr lang="tr-TR" sz="1600" dirty="0">
                          <a:effectLst/>
                        </a:rPr>
                        <a:t>6- Üye:</a:t>
                      </a:r>
                    </a:p>
                    <a:p>
                      <a:pPr>
                        <a:lnSpc>
                          <a:spcPct val="115000"/>
                        </a:lnSpc>
                      </a:pPr>
                      <a:r>
                        <a:rPr lang="tr-TR" sz="1600" dirty="0">
                          <a:effectLst/>
                        </a:rPr>
                        <a:t>    Ahmet AŞGIN</a:t>
                      </a:r>
                      <a:endParaRPr lang="tr-T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99" marR="5999" marT="0" marB="0" anchor="ctr"/>
                </a:tc>
                <a:tc>
                  <a:txBody>
                    <a:bodyPr/>
                    <a:lstStyle/>
                    <a:p>
                      <a:pPr>
                        <a:lnSpc>
                          <a:spcPct val="115000"/>
                        </a:lnSpc>
                      </a:pPr>
                      <a:r>
                        <a:rPr lang="tr-TR" sz="1600" dirty="0">
                          <a:effectLst/>
                        </a:rPr>
                        <a:t>Afyonkarahisar Ticaret Borsası / Meclis Üyesi</a:t>
                      </a:r>
                      <a:endParaRPr lang="tr-T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99" marR="5999" marT="0" marB="0" anchor="ctr"/>
                </a:tc>
                <a:tc>
                  <a:txBody>
                    <a:bodyPr/>
                    <a:lstStyle/>
                    <a:p>
                      <a:pPr algn="l">
                        <a:lnSpc>
                          <a:spcPct val="115000"/>
                        </a:lnSpc>
                      </a:pPr>
                      <a:r>
                        <a:rPr lang="tr-TR" sz="1600" dirty="0">
                          <a:effectLst/>
                        </a:rPr>
                        <a:t>İbrahim YILDIRIM</a:t>
                      </a:r>
                      <a:endParaRPr lang="tr-T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99" marR="5999" marT="0" marB="0" anchor="ctr"/>
                </a:tc>
                <a:tc>
                  <a:txBody>
                    <a:bodyPr/>
                    <a:lstStyle/>
                    <a:p>
                      <a:pPr>
                        <a:lnSpc>
                          <a:spcPct val="115000"/>
                        </a:lnSpc>
                      </a:pPr>
                      <a:r>
                        <a:rPr lang="tr-TR" sz="1500">
                          <a:effectLst/>
                        </a:rPr>
                        <a:t>Afyonkarahisar Ticaret Borsası / Meclis Üyesi</a:t>
                      </a:r>
                      <a:endParaRPr lang="tr-TR" sz="1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99" marR="5999" marT="0" marB="0" anchor="ctr"/>
                </a:tc>
                <a:extLst>
                  <a:ext uri="{0D108BD9-81ED-4DB2-BD59-A6C34878D82A}">
                    <a16:rowId xmlns:a16="http://schemas.microsoft.com/office/drawing/2014/main" val="3050800029"/>
                  </a:ext>
                </a:extLst>
              </a:tr>
              <a:tr h="702801">
                <a:tc>
                  <a:txBody>
                    <a:bodyPr/>
                    <a:lstStyle/>
                    <a:p>
                      <a:pPr>
                        <a:lnSpc>
                          <a:spcPct val="115000"/>
                        </a:lnSpc>
                      </a:pPr>
                      <a:r>
                        <a:rPr lang="tr-TR" sz="1600" dirty="0">
                          <a:effectLst/>
                        </a:rPr>
                        <a:t>7-Üye:</a:t>
                      </a:r>
                    </a:p>
                    <a:p>
                      <a:pPr>
                        <a:lnSpc>
                          <a:spcPct val="115000"/>
                        </a:lnSpc>
                      </a:pPr>
                      <a:r>
                        <a:rPr lang="tr-TR" sz="1600" dirty="0">
                          <a:effectLst/>
                        </a:rPr>
                        <a:t>   Ali ALTUNTAŞ</a:t>
                      </a:r>
                      <a:endParaRPr lang="tr-T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99" marR="5999" marT="0" marB="0" anchor="ctr"/>
                </a:tc>
                <a:tc>
                  <a:txBody>
                    <a:bodyPr/>
                    <a:lstStyle/>
                    <a:p>
                      <a:pPr>
                        <a:lnSpc>
                          <a:spcPct val="115000"/>
                        </a:lnSpc>
                      </a:pPr>
                      <a:r>
                        <a:rPr lang="tr-TR" sz="1600" dirty="0">
                          <a:effectLst/>
                        </a:rPr>
                        <a:t>Çobanlar Belediye Başkanlığı / Belediye Başkanı</a:t>
                      </a:r>
                      <a:endParaRPr lang="tr-T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99" marR="5999" marT="0" marB="0" anchor="ctr"/>
                </a:tc>
                <a:tc>
                  <a:txBody>
                    <a:bodyPr/>
                    <a:lstStyle/>
                    <a:p>
                      <a:pPr algn="l">
                        <a:lnSpc>
                          <a:spcPct val="115000"/>
                        </a:lnSpc>
                      </a:pPr>
                      <a:r>
                        <a:rPr lang="tr-TR" sz="1600">
                          <a:effectLst/>
                        </a:rPr>
                        <a:t>Musa ÇAKILTAŞ</a:t>
                      </a:r>
                      <a:endParaRPr lang="tr-TR"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99" marR="5999" marT="0" marB="0" anchor="ctr"/>
                </a:tc>
                <a:tc>
                  <a:txBody>
                    <a:bodyPr/>
                    <a:lstStyle/>
                    <a:p>
                      <a:pPr>
                        <a:lnSpc>
                          <a:spcPct val="115000"/>
                        </a:lnSpc>
                      </a:pPr>
                      <a:r>
                        <a:rPr lang="tr-TR" sz="1500">
                          <a:effectLst/>
                        </a:rPr>
                        <a:t>Çobanlar Belediye Başkanlığı / Belediye Meclis üyesi</a:t>
                      </a:r>
                      <a:endParaRPr lang="tr-TR" sz="1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99" marR="5999" marT="0" marB="0" anchor="ctr"/>
                </a:tc>
                <a:extLst>
                  <a:ext uri="{0D108BD9-81ED-4DB2-BD59-A6C34878D82A}">
                    <a16:rowId xmlns:a16="http://schemas.microsoft.com/office/drawing/2014/main" val="1846214091"/>
                  </a:ext>
                </a:extLst>
              </a:tr>
              <a:tr h="496445">
                <a:tc>
                  <a:txBody>
                    <a:bodyPr/>
                    <a:lstStyle/>
                    <a:p>
                      <a:pPr>
                        <a:lnSpc>
                          <a:spcPct val="115000"/>
                        </a:lnSpc>
                      </a:pPr>
                      <a:r>
                        <a:rPr lang="tr-TR" sz="1600" dirty="0">
                          <a:effectLst/>
                        </a:rPr>
                        <a:t>8- Üye:</a:t>
                      </a:r>
                    </a:p>
                    <a:p>
                      <a:pPr>
                        <a:lnSpc>
                          <a:spcPct val="115000"/>
                        </a:lnSpc>
                      </a:pPr>
                      <a:r>
                        <a:rPr lang="tr-TR" sz="1600" dirty="0">
                          <a:effectLst/>
                        </a:rPr>
                        <a:t>    Ömer DAYI</a:t>
                      </a:r>
                      <a:endParaRPr lang="tr-T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99" marR="5999" marT="0" marB="0" anchor="ctr"/>
                </a:tc>
                <a:tc>
                  <a:txBody>
                    <a:bodyPr/>
                    <a:lstStyle/>
                    <a:p>
                      <a:pPr>
                        <a:lnSpc>
                          <a:spcPct val="115000"/>
                        </a:lnSpc>
                      </a:pPr>
                      <a:r>
                        <a:rPr lang="tr-TR" sz="1600" dirty="0">
                          <a:effectLst/>
                        </a:rPr>
                        <a:t>Afyonkarahisar İl Özel İdaresi/ İl Genel Meclis Üyesi</a:t>
                      </a:r>
                      <a:endParaRPr lang="tr-T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99" marR="5999" marT="0" marB="0" anchor="ctr"/>
                </a:tc>
                <a:tc>
                  <a:txBody>
                    <a:bodyPr/>
                    <a:lstStyle/>
                    <a:p>
                      <a:pPr algn="l">
                        <a:lnSpc>
                          <a:spcPct val="115000"/>
                        </a:lnSpc>
                      </a:pPr>
                      <a:r>
                        <a:rPr lang="tr-TR" sz="1600" dirty="0">
                          <a:effectLst/>
                        </a:rPr>
                        <a:t>Ömer Faruk AKŞAHİN</a:t>
                      </a:r>
                      <a:endParaRPr lang="tr-T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99" marR="5999" marT="0" marB="0" anchor="ctr"/>
                </a:tc>
                <a:tc>
                  <a:txBody>
                    <a:bodyPr/>
                    <a:lstStyle/>
                    <a:p>
                      <a:pPr>
                        <a:lnSpc>
                          <a:spcPct val="115000"/>
                        </a:lnSpc>
                      </a:pPr>
                      <a:r>
                        <a:rPr lang="tr-TR" sz="1500">
                          <a:effectLst/>
                        </a:rPr>
                        <a:t>Afyonkarahisar İl Özel İdaresi/ İl Genel Meclis Üyesi</a:t>
                      </a:r>
                      <a:endParaRPr lang="tr-TR" sz="1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99" marR="5999" marT="0" marB="0" anchor="ctr"/>
                </a:tc>
                <a:extLst>
                  <a:ext uri="{0D108BD9-81ED-4DB2-BD59-A6C34878D82A}">
                    <a16:rowId xmlns:a16="http://schemas.microsoft.com/office/drawing/2014/main" val="3545983088"/>
                  </a:ext>
                </a:extLst>
              </a:tr>
              <a:tr h="496445">
                <a:tc>
                  <a:txBody>
                    <a:bodyPr/>
                    <a:lstStyle/>
                    <a:p>
                      <a:pPr>
                        <a:lnSpc>
                          <a:spcPct val="115000"/>
                        </a:lnSpc>
                      </a:pPr>
                      <a:r>
                        <a:rPr lang="tr-TR" sz="1600" dirty="0">
                          <a:effectLst/>
                        </a:rPr>
                        <a:t>9- Üye:</a:t>
                      </a:r>
                    </a:p>
                    <a:p>
                      <a:pPr>
                        <a:lnSpc>
                          <a:spcPct val="115000"/>
                        </a:lnSpc>
                      </a:pPr>
                      <a:r>
                        <a:rPr lang="tr-TR" sz="1600" dirty="0">
                          <a:effectLst/>
                        </a:rPr>
                        <a:t>    Ahmet Zeki ERTÜRK</a:t>
                      </a:r>
                      <a:endParaRPr lang="tr-T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99" marR="5999" marT="0" marB="0" anchor="ctr"/>
                </a:tc>
                <a:tc>
                  <a:txBody>
                    <a:bodyPr/>
                    <a:lstStyle/>
                    <a:p>
                      <a:pPr>
                        <a:lnSpc>
                          <a:spcPct val="115000"/>
                        </a:lnSpc>
                      </a:pPr>
                      <a:r>
                        <a:rPr lang="tr-TR" sz="1600" dirty="0">
                          <a:effectLst/>
                        </a:rPr>
                        <a:t>Afyonkarahisar İl Özel İdaresi/ İl Genel Meclis Üyesi</a:t>
                      </a:r>
                      <a:endParaRPr lang="tr-T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99" marR="5999" marT="0" marB="0" anchor="ctr"/>
                </a:tc>
                <a:tc>
                  <a:txBody>
                    <a:bodyPr/>
                    <a:lstStyle/>
                    <a:p>
                      <a:pPr algn="l">
                        <a:lnSpc>
                          <a:spcPct val="115000"/>
                        </a:lnSpc>
                      </a:pPr>
                      <a:r>
                        <a:rPr lang="tr-TR" sz="1600" dirty="0">
                          <a:effectLst/>
                        </a:rPr>
                        <a:t>Mehmet KOYUNCU</a:t>
                      </a:r>
                      <a:endParaRPr lang="tr-T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99" marR="5999" marT="0" marB="0" anchor="ctr"/>
                </a:tc>
                <a:tc>
                  <a:txBody>
                    <a:bodyPr/>
                    <a:lstStyle/>
                    <a:p>
                      <a:pPr>
                        <a:lnSpc>
                          <a:spcPct val="115000"/>
                        </a:lnSpc>
                      </a:pPr>
                      <a:r>
                        <a:rPr lang="tr-TR" sz="1500" dirty="0">
                          <a:effectLst/>
                        </a:rPr>
                        <a:t>Afyonkarahisar İl Özel İdaresi/ İl Genel Meclis Üyesi</a:t>
                      </a:r>
                      <a:endParaRPr lang="tr-TR" sz="15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99" marR="5999" marT="0" marB="0" anchor="ctr"/>
                </a:tc>
                <a:extLst>
                  <a:ext uri="{0D108BD9-81ED-4DB2-BD59-A6C34878D82A}">
                    <a16:rowId xmlns:a16="http://schemas.microsoft.com/office/drawing/2014/main" val="877226280"/>
                  </a:ext>
                </a:extLst>
              </a:tr>
              <a:tr h="496445">
                <a:tc>
                  <a:txBody>
                    <a:bodyPr/>
                    <a:lstStyle/>
                    <a:p>
                      <a:pPr>
                        <a:lnSpc>
                          <a:spcPct val="115000"/>
                        </a:lnSpc>
                      </a:pPr>
                      <a:r>
                        <a:rPr lang="tr-TR" sz="1600" dirty="0">
                          <a:effectLst/>
                        </a:rPr>
                        <a:t>10- Üye:</a:t>
                      </a:r>
                    </a:p>
                    <a:p>
                      <a:pPr>
                        <a:lnSpc>
                          <a:spcPct val="115000"/>
                        </a:lnSpc>
                      </a:pPr>
                      <a:r>
                        <a:rPr lang="tr-TR" sz="1600" dirty="0">
                          <a:effectLst/>
                        </a:rPr>
                        <a:t>      Mustafa KARYAĞDI</a:t>
                      </a:r>
                      <a:endParaRPr lang="tr-T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99" marR="5999" marT="0" marB="0" anchor="ctr"/>
                </a:tc>
                <a:tc>
                  <a:txBody>
                    <a:bodyPr/>
                    <a:lstStyle/>
                    <a:p>
                      <a:pPr>
                        <a:lnSpc>
                          <a:spcPct val="115000"/>
                        </a:lnSpc>
                      </a:pPr>
                      <a:r>
                        <a:rPr lang="tr-TR" sz="1600" dirty="0">
                          <a:effectLst/>
                        </a:rPr>
                        <a:t>Afyonkarahisar İl Özel İdaresi/ İl Genel Meclis Üyesi</a:t>
                      </a:r>
                      <a:endParaRPr lang="tr-T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99" marR="5999" marT="0" marB="0" anchor="ctr"/>
                </a:tc>
                <a:tc>
                  <a:txBody>
                    <a:bodyPr/>
                    <a:lstStyle/>
                    <a:p>
                      <a:pPr algn="l">
                        <a:lnSpc>
                          <a:spcPct val="115000"/>
                        </a:lnSpc>
                      </a:pPr>
                      <a:r>
                        <a:rPr lang="tr-TR" sz="1600" dirty="0">
                          <a:effectLst/>
                        </a:rPr>
                        <a:t>Cengiz CEYLAN</a:t>
                      </a:r>
                      <a:endParaRPr lang="tr-T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99" marR="5999" marT="0" marB="0" anchor="ctr"/>
                </a:tc>
                <a:tc>
                  <a:txBody>
                    <a:bodyPr/>
                    <a:lstStyle/>
                    <a:p>
                      <a:pPr>
                        <a:lnSpc>
                          <a:spcPct val="115000"/>
                        </a:lnSpc>
                      </a:pPr>
                      <a:r>
                        <a:rPr lang="tr-TR" sz="1500">
                          <a:effectLst/>
                        </a:rPr>
                        <a:t>Afyonkarahisar İl Özel İdaresi/ İl Genel Meclis Üyesi</a:t>
                      </a:r>
                      <a:endParaRPr lang="tr-TR" sz="1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99" marR="5999" marT="0" marB="0" anchor="ctr"/>
                </a:tc>
                <a:extLst>
                  <a:ext uri="{0D108BD9-81ED-4DB2-BD59-A6C34878D82A}">
                    <a16:rowId xmlns:a16="http://schemas.microsoft.com/office/drawing/2014/main" val="2627191066"/>
                  </a:ext>
                </a:extLst>
              </a:tr>
              <a:tr h="496445">
                <a:tc>
                  <a:txBody>
                    <a:bodyPr/>
                    <a:lstStyle/>
                    <a:p>
                      <a:pPr>
                        <a:lnSpc>
                          <a:spcPct val="115000"/>
                        </a:lnSpc>
                      </a:pPr>
                      <a:r>
                        <a:rPr lang="tr-TR" sz="1600" dirty="0">
                          <a:effectLst/>
                        </a:rPr>
                        <a:t>11-Üye:</a:t>
                      </a:r>
                    </a:p>
                    <a:p>
                      <a:pPr>
                        <a:lnSpc>
                          <a:spcPct val="115000"/>
                        </a:lnSpc>
                      </a:pPr>
                      <a:r>
                        <a:rPr lang="tr-TR" sz="1600" dirty="0">
                          <a:effectLst/>
                        </a:rPr>
                        <a:t>      Veli KOÇ</a:t>
                      </a:r>
                      <a:endParaRPr lang="tr-T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99" marR="5999" marT="0" marB="0" anchor="ctr"/>
                </a:tc>
                <a:tc>
                  <a:txBody>
                    <a:bodyPr/>
                    <a:lstStyle/>
                    <a:p>
                      <a:pPr>
                        <a:lnSpc>
                          <a:spcPct val="115000"/>
                        </a:lnSpc>
                      </a:pPr>
                      <a:r>
                        <a:rPr lang="tr-TR" sz="1600" dirty="0">
                          <a:effectLst/>
                        </a:rPr>
                        <a:t>Afyonkarahisar İl Özel İdaresi/ İl Genel Meclis Üyesi</a:t>
                      </a:r>
                      <a:endParaRPr lang="tr-T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99" marR="5999" marT="0" marB="0" anchor="ctr"/>
                </a:tc>
                <a:tc>
                  <a:txBody>
                    <a:bodyPr/>
                    <a:lstStyle/>
                    <a:p>
                      <a:pPr algn="l">
                        <a:lnSpc>
                          <a:spcPct val="115000"/>
                        </a:lnSpc>
                      </a:pPr>
                      <a:r>
                        <a:rPr lang="tr-TR" sz="1600" dirty="0">
                          <a:effectLst/>
                        </a:rPr>
                        <a:t>Mehmet ILICA</a:t>
                      </a:r>
                      <a:endParaRPr lang="tr-T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99" marR="5999" marT="0" marB="0" anchor="ctr"/>
                </a:tc>
                <a:tc>
                  <a:txBody>
                    <a:bodyPr/>
                    <a:lstStyle/>
                    <a:p>
                      <a:pPr>
                        <a:lnSpc>
                          <a:spcPct val="115000"/>
                        </a:lnSpc>
                      </a:pPr>
                      <a:r>
                        <a:rPr lang="tr-TR" sz="1500">
                          <a:effectLst/>
                        </a:rPr>
                        <a:t>Afyonkarahisar İl Özel İdaresi/ İl Genel Meclis Üyesi</a:t>
                      </a:r>
                      <a:endParaRPr lang="tr-TR" sz="1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99" marR="5999" marT="0" marB="0" anchor="ctr"/>
                </a:tc>
                <a:extLst>
                  <a:ext uri="{0D108BD9-81ED-4DB2-BD59-A6C34878D82A}">
                    <a16:rowId xmlns:a16="http://schemas.microsoft.com/office/drawing/2014/main" val="2741461189"/>
                  </a:ext>
                </a:extLst>
              </a:tr>
              <a:tr h="652402">
                <a:tc>
                  <a:txBody>
                    <a:bodyPr/>
                    <a:lstStyle/>
                    <a:p>
                      <a:pPr>
                        <a:lnSpc>
                          <a:spcPct val="115000"/>
                        </a:lnSpc>
                      </a:pPr>
                      <a:r>
                        <a:rPr lang="tr-TR" sz="1600" dirty="0">
                          <a:effectLst/>
                        </a:rPr>
                        <a:t>12- Üye:</a:t>
                      </a:r>
                    </a:p>
                    <a:p>
                      <a:pPr>
                        <a:lnSpc>
                          <a:spcPct val="115000"/>
                        </a:lnSpc>
                      </a:pPr>
                      <a:r>
                        <a:rPr lang="tr-TR" sz="1600" dirty="0">
                          <a:effectLst/>
                        </a:rPr>
                        <a:t>      Özkan PARLAK</a:t>
                      </a:r>
                      <a:endParaRPr lang="tr-T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99" marR="5999" marT="0" marB="0" anchor="ctr"/>
                </a:tc>
                <a:tc>
                  <a:txBody>
                    <a:bodyPr/>
                    <a:lstStyle/>
                    <a:p>
                      <a:pPr>
                        <a:lnSpc>
                          <a:spcPct val="115000"/>
                        </a:lnSpc>
                      </a:pPr>
                      <a:r>
                        <a:rPr lang="tr-TR" sz="1600" dirty="0">
                          <a:effectLst/>
                        </a:rPr>
                        <a:t>Afyonkarahisar İl Özel İdaresi / İl Tarım ve Orman Müdürü</a:t>
                      </a:r>
                      <a:endParaRPr lang="tr-T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99" marR="5999" marT="0" marB="0" anchor="ctr"/>
                </a:tc>
                <a:tc>
                  <a:txBody>
                    <a:bodyPr/>
                    <a:lstStyle/>
                    <a:p>
                      <a:pPr algn="l">
                        <a:lnSpc>
                          <a:spcPct val="115000"/>
                        </a:lnSpc>
                      </a:pPr>
                      <a:r>
                        <a:rPr lang="tr-TR" sz="1600" dirty="0">
                          <a:effectLst/>
                        </a:rPr>
                        <a:t>Faik KARAKOÇ</a:t>
                      </a:r>
                      <a:endParaRPr lang="tr-T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99" marR="5999" marT="0" marB="0" anchor="ctr"/>
                </a:tc>
                <a:tc>
                  <a:txBody>
                    <a:bodyPr/>
                    <a:lstStyle/>
                    <a:p>
                      <a:pPr>
                        <a:lnSpc>
                          <a:spcPct val="115000"/>
                        </a:lnSpc>
                      </a:pPr>
                      <a:r>
                        <a:rPr lang="tr-TR" sz="1500">
                          <a:effectLst/>
                        </a:rPr>
                        <a:t>Afyonkarahisar İl Özel İdaresi / Genel Sekreter Yardımcısı</a:t>
                      </a:r>
                      <a:endParaRPr lang="tr-TR" sz="1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99" marR="5999" marT="0" marB="0" anchor="ctr"/>
                </a:tc>
                <a:extLst>
                  <a:ext uri="{0D108BD9-81ED-4DB2-BD59-A6C34878D82A}">
                    <a16:rowId xmlns:a16="http://schemas.microsoft.com/office/drawing/2014/main" val="1017386915"/>
                  </a:ext>
                </a:extLst>
              </a:tr>
              <a:tr h="666461">
                <a:tc>
                  <a:txBody>
                    <a:bodyPr/>
                    <a:lstStyle/>
                    <a:p>
                      <a:pPr>
                        <a:lnSpc>
                          <a:spcPct val="115000"/>
                        </a:lnSpc>
                      </a:pPr>
                      <a:r>
                        <a:rPr lang="tr-TR" sz="1600" dirty="0">
                          <a:effectLst/>
                        </a:rPr>
                        <a:t>13- Üye: </a:t>
                      </a:r>
                    </a:p>
                    <a:p>
                      <a:pPr>
                        <a:lnSpc>
                          <a:spcPct val="115000"/>
                        </a:lnSpc>
                      </a:pPr>
                      <a:r>
                        <a:rPr lang="tr-TR" sz="1600" dirty="0">
                          <a:effectLst/>
                        </a:rPr>
                        <a:t>      İsmail KARA</a:t>
                      </a:r>
                      <a:endParaRPr lang="tr-T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99" marR="5999" marT="0" marB="0" anchor="ctr"/>
                </a:tc>
                <a:tc>
                  <a:txBody>
                    <a:bodyPr/>
                    <a:lstStyle/>
                    <a:p>
                      <a:pPr>
                        <a:lnSpc>
                          <a:spcPct val="115000"/>
                        </a:lnSpc>
                      </a:pPr>
                      <a:r>
                        <a:rPr lang="tr-TR" sz="1600" dirty="0">
                          <a:effectLst/>
                        </a:rPr>
                        <a:t>Afyon Jeotermal Elektrik Üretim Tesisleri Turizm Sanayi ve Ticaret A.Ş / Genel Müdür </a:t>
                      </a:r>
                      <a:endParaRPr lang="tr-T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99" marR="5999" marT="0" marB="0" anchor="ctr"/>
                </a:tc>
                <a:tc>
                  <a:txBody>
                    <a:bodyPr/>
                    <a:lstStyle/>
                    <a:p>
                      <a:pPr algn="l">
                        <a:lnSpc>
                          <a:spcPct val="115000"/>
                        </a:lnSpc>
                      </a:pPr>
                      <a:r>
                        <a:rPr lang="tr-TR" sz="1600" dirty="0">
                          <a:effectLst/>
                        </a:rPr>
                        <a:t>Şükrü TUR</a:t>
                      </a:r>
                      <a:endParaRPr lang="tr-T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99" marR="5999" marT="0" marB="0" anchor="ctr"/>
                </a:tc>
                <a:tc>
                  <a:txBody>
                    <a:bodyPr/>
                    <a:lstStyle/>
                    <a:p>
                      <a:pPr>
                        <a:lnSpc>
                          <a:spcPct val="115000"/>
                        </a:lnSpc>
                      </a:pPr>
                      <a:r>
                        <a:rPr lang="tr-TR" sz="1500" dirty="0">
                          <a:effectLst/>
                        </a:rPr>
                        <a:t>Afyonkarahisar İl Özel İdaresi / Ruhsat ve Denetim Müdürü</a:t>
                      </a:r>
                      <a:endParaRPr lang="tr-TR" sz="15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99" marR="5999" marT="0" marB="0" anchor="ctr"/>
                </a:tc>
                <a:extLst>
                  <a:ext uri="{0D108BD9-81ED-4DB2-BD59-A6C34878D82A}">
                    <a16:rowId xmlns:a16="http://schemas.microsoft.com/office/drawing/2014/main" val="2577510930"/>
                  </a:ext>
                </a:extLst>
              </a:tr>
              <a:tr h="648484">
                <a:tc>
                  <a:txBody>
                    <a:bodyPr/>
                    <a:lstStyle/>
                    <a:p>
                      <a:pPr>
                        <a:lnSpc>
                          <a:spcPct val="115000"/>
                        </a:lnSpc>
                      </a:pPr>
                      <a:r>
                        <a:rPr lang="tr-TR" sz="1600" dirty="0">
                          <a:effectLst/>
                        </a:rPr>
                        <a:t>14- Üye:</a:t>
                      </a:r>
                    </a:p>
                    <a:p>
                      <a:pPr>
                        <a:lnSpc>
                          <a:spcPct val="115000"/>
                        </a:lnSpc>
                      </a:pPr>
                      <a:r>
                        <a:rPr lang="tr-TR" sz="1600" dirty="0">
                          <a:effectLst/>
                        </a:rPr>
                        <a:t>      Hayrettin GÜZBEY</a:t>
                      </a:r>
                      <a:endParaRPr lang="tr-T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99" marR="5999" marT="0" marB="0" anchor="ctr"/>
                </a:tc>
                <a:tc>
                  <a:txBody>
                    <a:bodyPr/>
                    <a:lstStyle/>
                    <a:p>
                      <a:pPr>
                        <a:lnSpc>
                          <a:spcPct val="115000"/>
                        </a:lnSpc>
                      </a:pPr>
                      <a:r>
                        <a:rPr lang="tr-TR" sz="1600" dirty="0">
                          <a:effectLst/>
                        </a:rPr>
                        <a:t>Afyonkarahisar Ticaret ve Sanayi Odası / Meclis Üyesi</a:t>
                      </a:r>
                      <a:endParaRPr lang="tr-T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99" marR="5999" marT="0" marB="0" anchor="ctr"/>
                </a:tc>
                <a:tc>
                  <a:txBody>
                    <a:bodyPr/>
                    <a:lstStyle/>
                    <a:p>
                      <a:pPr algn="l">
                        <a:lnSpc>
                          <a:spcPct val="115000"/>
                        </a:lnSpc>
                      </a:pPr>
                      <a:r>
                        <a:rPr lang="tr-TR" sz="1600" dirty="0">
                          <a:effectLst/>
                        </a:rPr>
                        <a:t>Sefa TOPAL</a:t>
                      </a:r>
                      <a:endParaRPr lang="tr-T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99" marR="5999" marT="0" marB="0" anchor="ctr"/>
                </a:tc>
                <a:tc>
                  <a:txBody>
                    <a:bodyPr/>
                    <a:lstStyle/>
                    <a:p>
                      <a:pPr>
                        <a:lnSpc>
                          <a:spcPct val="115000"/>
                        </a:lnSpc>
                      </a:pPr>
                      <a:r>
                        <a:rPr lang="tr-TR" sz="1500" dirty="0">
                          <a:effectLst/>
                        </a:rPr>
                        <a:t>Afyonkarahisar Ticaret ve Sanayi Odası / Yönetim Kurulu Üyesi</a:t>
                      </a:r>
                      <a:endParaRPr lang="tr-TR" sz="15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99" marR="5999" marT="0" marB="0" anchor="ctr"/>
                </a:tc>
                <a:extLst>
                  <a:ext uri="{0D108BD9-81ED-4DB2-BD59-A6C34878D82A}">
                    <a16:rowId xmlns:a16="http://schemas.microsoft.com/office/drawing/2014/main" val="571363531"/>
                  </a:ext>
                </a:extLst>
              </a:tr>
              <a:tr h="496445">
                <a:tc>
                  <a:txBody>
                    <a:bodyPr/>
                    <a:lstStyle/>
                    <a:p>
                      <a:pPr>
                        <a:lnSpc>
                          <a:spcPct val="115000"/>
                        </a:lnSpc>
                      </a:pPr>
                      <a:r>
                        <a:rPr lang="tr-TR" sz="1600" dirty="0">
                          <a:effectLst/>
                        </a:rPr>
                        <a:t>15-Üye: </a:t>
                      </a:r>
                    </a:p>
                    <a:p>
                      <a:pPr>
                        <a:lnSpc>
                          <a:spcPct val="115000"/>
                        </a:lnSpc>
                      </a:pPr>
                      <a:r>
                        <a:rPr lang="tr-TR" sz="1600" dirty="0">
                          <a:effectLst/>
                        </a:rPr>
                        <a:t>     Münir SÜNGÜ</a:t>
                      </a:r>
                      <a:endParaRPr lang="tr-T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99" marR="5999" marT="0" marB="0" anchor="ctr"/>
                </a:tc>
                <a:tc>
                  <a:txBody>
                    <a:bodyPr/>
                    <a:lstStyle/>
                    <a:p>
                      <a:pPr>
                        <a:lnSpc>
                          <a:spcPct val="115000"/>
                        </a:lnSpc>
                      </a:pPr>
                      <a:r>
                        <a:rPr lang="tr-TR" sz="1600" dirty="0">
                          <a:effectLst/>
                        </a:rPr>
                        <a:t>Afyonkarahisar İl Özel İdaresi / Emlak ve İstimlak Müdürü</a:t>
                      </a:r>
                      <a:endParaRPr lang="tr-T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99" marR="5999" marT="0" marB="0" anchor="ctr"/>
                </a:tc>
                <a:tc>
                  <a:txBody>
                    <a:bodyPr/>
                    <a:lstStyle/>
                    <a:p>
                      <a:pPr algn="l">
                        <a:lnSpc>
                          <a:spcPct val="115000"/>
                        </a:lnSpc>
                      </a:pPr>
                      <a:r>
                        <a:rPr lang="tr-TR" sz="1600" dirty="0">
                          <a:effectLst/>
                        </a:rPr>
                        <a:t>Bilal KARAKOCALI</a:t>
                      </a:r>
                      <a:endParaRPr lang="tr-T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99" marR="5999" marT="0" marB="0" anchor="ctr"/>
                </a:tc>
                <a:tc>
                  <a:txBody>
                    <a:bodyPr/>
                    <a:lstStyle/>
                    <a:p>
                      <a:pPr>
                        <a:lnSpc>
                          <a:spcPct val="115000"/>
                        </a:lnSpc>
                      </a:pPr>
                      <a:r>
                        <a:rPr lang="tr-TR" sz="1500" dirty="0">
                          <a:effectLst/>
                        </a:rPr>
                        <a:t>Afyonkarahisar İl Özel İdaresi / Hukuk Müşaviri</a:t>
                      </a:r>
                      <a:endParaRPr lang="tr-TR" sz="15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99" marR="5999" marT="0" marB="0" anchor="ctr"/>
                </a:tc>
                <a:extLst>
                  <a:ext uri="{0D108BD9-81ED-4DB2-BD59-A6C34878D82A}">
                    <a16:rowId xmlns:a16="http://schemas.microsoft.com/office/drawing/2014/main" val="795131042"/>
                  </a:ext>
                </a:extLst>
              </a:tr>
            </a:tbl>
          </a:graphicData>
        </a:graphic>
      </p:graphicFrame>
    </p:spTree>
    <p:extLst>
      <p:ext uri="{BB962C8B-B14F-4D97-AF65-F5344CB8AC3E}">
        <p14:creationId xmlns:p14="http://schemas.microsoft.com/office/powerpoint/2010/main" val="13431164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595732" y="2831616"/>
            <a:ext cx="7853045" cy="6649084"/>
          </a:xfrm>
          <a:custGeom>
            <a:avLst/>
            <a:gdLst/>
            <a:ahLst/>
            <a:cxnLst/>
            <a:rect l="l" t="t" r="r" b="b"/>
            <a:pathLst>
              <a:path w="7853045" h="6649084">
                <a:moveTo>
                  <a:pt x="7187756" y="0"/>
                </a:moveTo>
                <a:lnTo>
                  <a:pt x="664858" y="0"/>
                </a:lnTo>
                <a:lnTo>
                  <a:pt x="617376" y="1669"/>
                </a:lnTo>
                <a:lnTo>
                  <a:pt x="570796" y="6602"/>
                </a:lnTo>
                <a:lnTo>
                  <a:pt x="525229" y="14686"/>
                </a:lnTo>
                <a:lnTo>
                  <a:pt x="480788" y="25808"/>
                </a:lnTo>
                <a:lnTo>
                  <a:pt x="437586" y="39857"/>
                </a:lnTo>
                <a:lnTo>
                  <a:pt x="395735" y="56719"/>
                </a:lnTo>
                <a:lnTo>
                  <a:pt x="355347" y="76283"/>
                </a:lnTo>
                <a:lnTo>
                  <a:pt x="316536" y="98435"/>
                </a:lnTo>
                <a:lnTo>
                  <a:pt x="279413" y="123063"/>
                </a:lnTo>
                <a:lnTo>
                  <a:pt x="244091" y="150055"/>
                </a:lnTo>
                <a:lnTo>
                  <a:pt x="210683" y="179298"/>
                </a:lnTo>
                <a:lnTo>
                  <a:pt x="179301" y="210679"/>
                </a:lnTo>
                <a:lnTo>
                  <a:pt x="150058" y="244087"/>
                </a:lnTo>
                <a:lnTo>
                  <a:pt x="123066" y="279409"/>
                </a:lnTo>
                <a:lnTo>
                  <a:pt x="98437" y="316531"/>
                </a:lnTo>
                <a:lnTo>
                  <a:pt x="76285" y="355343"/>
                </a:lnTo>
                <a:lnTo>
                  <a:pt x="56721" y="395730"/>
                </a:lnTo>
                <a:lnTo>
                  <a:pt x="39858" y="437582"/>
                </a:lnTo>
                <a:lnTo>
                  <a:pt x="25809" y="480785"/>
                </a:lnTo>
                <a:lnTo>
                  <a:pt x="14686" y="525226"/>
                </a:lnTo>
                <a:lnTo>
                  <a:pt x="6602" y="570793"/>
                </a:lnTo>
                <a:lnTo>
                  <a:pt x="1669" y="617375"/>
                </a:lnTo>
                <a:lnTo>
                  <a:pt x="0" y="664858"/>
                </a:lnTo>
                <a:lnTo>
                  <a:pt x="0" y="5983722"/>
                </a:lnTo>
                <a:lnTo>
                  <a:pt x="1669" y="6031204"/>
                </a:lnTo>
                <a:lnTo>
                  <a:pt x="6602" y="6077786"/>
                </a:lnTo>
                <a:lnTo>
                  <a:pt x="14686" y="6123353"/>
                </a:lnTo>
                <a:lnTo>
                  <a:pt x="25809" y="6167795"/>
                </a:lnTo>
                <a:lnTo>
                  <a:pt x="39858" y="6210997"/>
                </a:lnTo>
                <a:lnTo>
                  <a:pt x="56721" y="6252849"/>
                </a:lnTo>
                <a:lnTo>
                  <a:pt x="76285" y="6293236"/>
                </a:lnTo>
                <a:lnTo>
                  <a:pt x="98437" y="6332048"/>
                </a:lnTo>
                <a:lnTo>
                  <a:pt x="123066" y="6369171"/>
                </a:lnTo>
                <a:lnTo>
                  <a:pt x="150058" y="6404492"/>
                </a:lnTo>
                <a:lnTo>
                  <a:pt x="179301" y="6437900"/>
                </a:lnTo>
                <a:lnTo>
                  <a:pt x="210683" y="6469282"/>
                </a:lnTo>
                <a:lnTo>
                  <a:pt x="244091" y="6498525"/>
                </a:lnTo>
                <a:lnTo>
                  <a:pt x="279413" y="6525516"/>
                </a:lnTo>
                <a:lnTo>
                  <a:pt x="316536" y="6550145"/>
                </a:lnTo>
                <a:lnTo>
                  <a:pt x="355347" y="6572297"/>
                </a:lnTo>
                <a:lnTo>
                  <a:pt x="395735" y="6591860"/>
                </a:lnTo>
                <a:lnTo>
                  <a:pt x="437586" y="6608722"/>
                </a:lnTo>
                <a:lnTo>
                  <a:pt x="480788" y="6622771"/>
                </a:lnTo>
                <a:lnTo>
                  <a:pt x="525229" y="6633894"/>
                </a:lnTo>
                <a:lnTo>
                  <a:pt x="570796" y="6641978"/>
                </a:lnTo>
                <a:lnTo>
                  <a:pt x="617376" y="6646910"/>
                </a:lnTo>
                <a:lnTo>
                  <a:pt x="664858" y="6648580"/>
                </a:lnTo>
                <a:lnTo>
                  <a:pt x="7187756" y="6648580"/>
                </a:lnTo>
                <a:lnTo>
                  <a:pt x="7235238" y="6646910"/>
                </a:lnTo>
                <a:lnTo>
                  <a:pt x="7281820" y="6641978"/>
                </a:lnTo>
                <a:lnTo>
                  <a:pt x="7327387" y="6633894"/>
                </a:lnTo>
                <a:lnTo>
                  <a:pt x="7371829" y="6622771"/>
                </a:lnTo>
                <a:lnTo>
                  <a:pt x="7415031" y="6608722"/>
                </a:lnTo>
                <a:lnTo>
                  <a:pt x="7456883" y="6591860"/>
                </a:lnTo>
                <a:lnTo>
                  <a:pt x="7497270" y="6572297"/>
                </a:lnTo>
                <a:lnTo>
                  <a:pt x="7536082" y="6550145"/>
                </a:lnTo>
                <a:lnTo>
                  <a:pt x="7573205" y="6525516"/>
                </a:lnTo>
                <a:lnTo>
                  <a:pt x="7608526" y="6498525"/>
                </a:lnTo>
                <a:lnTo>
                  <a:pt x="7641934" y="6469282"/>
                </a:lnTo>
                <a:lnTo>
                  <a:pt x="7673316" y="6437900"/>
                </a:lnTo>
                <a:lnTo>
                  <a:pt x="7702559" y="6404492"/>
                </a:lnTo>
                <a:lnTo>
                  <a:pt x="7729550" y="6369171"/>
                </a:lnTo>
                <a:lnTo>
                  <a:pt x="7754179" y="6332048"/>
                </a:lnTo>
                <a:lnTo>
                  <a:pt x="7776331" y="6293236"/>
                </a:lnTo>
                <a:lnTo>
                  <a:pt x="7795894" y="6252849"/>
                </a:lnTo>
                <a:lnTo>
                  <a:pt x="7812756" y="6210997"/>
                </a:lnTo>
                <a:lnTo>
                  <a:pt x="7826805" y="6167795"/>
                </a:lnTo>
                <a:lnTo>
                  <a:pt x="7837928" y="6123353"/>
                </a:lnTo>
                <a:lnTo>
                  <a:pt x="7846012" y="6077786"/>
                </a:lnTo>
                <a:lnTo>
                  <a:pt x="7850944" y="6031204"/>
                </a:lnTo>
                <a:lnTo>
                  <a:pt x="7852614" y="5983722"/>
                </a:lnTo>
                <a:lnTo>
                  <a:pt x="7852614" y="664858"/>
                </a:lnTo>
                <a:lnTo>
                  <a:pt x="7850944" y="617375"/>
                </a:lnTo>
                <a:lnTo>
                  <a:pt x="7846012" y="570793"/>
                </a:lnTo>
                <a:lnTo>
                  <a:pt x="7837928" y="525226"/>
                </a:lnTo>
                <a:lnTo>
                  <a:pt x="7826805" y="480785"/>
                </a:lnTo>
                <a:lnTo>
                  <a:pt x="7812756" y="437582"/>
                </a:lnTo>
                <a:lnTo>
                  <a:pt x="7795894" y="395730"/>
                </a:lnTo>
                <a:lnTo>
                  <a:pt x="7776331" y="355343"/>
                </a:lnTo>
                <a:lnTo>
                  <a:pt x="7754179" y="316531"/>
                </a:lnTo>
                <a:lnTo>
                  <a:pt x="7729550" y="279409"/>
                </a:lnTo>
                <a:lnTo>
                  <a:pt x="7702559" y="244087"/>
                </a:lnTo>
                <a:lnTo>
                  <a:pt x="7673316" y="210679"/>
                </a:lnTo>
                <a:lnTo>
                  <a:pt x="7641934" y="179298"/>
                </a:lnTo>
                <a:lnTo>
                  <a:pt x="7608526" y="150055"/>
                </a:lnTo>
                <a:lnTo>
                  <a:pt x="7573205" y="123063"/>
                </a:lnTo>
                <a:lnTo>
                  <a:pt x="7536082" y="98435"/>
                </a:lnTo>
                <a:lnTo>
                  <a:pt x="7497270" y="76283"/>
                </a:lnTo>
                <a:lnTo>
                  <a:pt x="7456883" y="56719"/>
                </a:lnTo>
                <a:lnTo>
                  <a:pt x="7415031" y="39857"/>
                </a:lnTo>
                <a:lnTo>
                  <a:pt x="7371829" y="25808"/>
                </a:lnTo>
                <a:lnTo>
                  <a:pt x="7327387" y="14686"/>
                </a:lnTo>
                <a:lnTo>
                  <a:pt x="7281820" y="6602"/>
                </a:lnTo>
                <a:lnTo>
                  <a:pt x="7235238" y="1669"/>
                </a:lnTo>
                <a:lnTo>
                  <a:pt x="7187756" y="0"/>
                </a:lnTo>
                <a:close/>
              </a:path>
            </a:pathLst>
          </a:custGeom>
          <a:solidFill>
            <a:srgbClr val="D2DEEE"/>
          </a:solidFill>
        </p:spPr>
        <p:txBody>
          <a:bodyPr wrap="square" lIns="0" tIns="0" rIns="0" bIns="0" rtlCol="0"/>
          <a:lstStyle/>
          <a:p>
            <a:endParaRPr/>
          </a:p>
        </p:txBody>
      </p:sp>
      <p:sp>
        <p:nvSpPr>
          <p:cNvPr id="4" name="object 4"/>
          <p:cNvSpPr txBox="1">
            <a:spLocks noGrp="1"/>
          </p:cNvSpPr>
          <p:nvPr>
            <p:ph type="title"/>
          </p:nvPr>
        </p:nvSpPr>
        <p:spPr>
          <a:xfrm>
            <a:off x="774069" y="3032052"/>
            <a:ext cx="7493634" cy="1446530"/>
          </a:xfrm>
          <a:prstGeom prst="rect">
            <a:avLst/>
          </a:prstGeom>
        </p:spPr>
        <p:txBody>
          <a:bodyPr vert="horz" wrap="square" lIns="0" tIns="86995" rIns="0" bIns="0" rtlCol="0">
            <a:spAutoFit/>
          </a:bodyPr>
          <a:lstStyle/>
          <a:p>
            <a:pPr marL="381635" marR="5080" indent="-369570">
              <a:lnSpc>
                <a:spcPts val="5350"/>
              </a:lnSpc>
              <a:spcBef>
                <a:spcPts val="685"/>
              </a:spcBef>
            </a:pPr>
            <a:r>
              <a:rPr sz="4850" b="0" spc="5" dirty="0">
                <a:solidFill>
                  <a:srgbClr val="000000"/>
                </a:solidFill>
                <a:latin typeface="Calibri"/>
                <a:cs typeface="Calibri"/>
              </a:rPr>
              <a:t>Bitkisel</a:t>
            </a:r>
            <a:r>
              <a:rPr sz="4850" b="0" spc="-35" dirty="0">
                <a:solidFill>
                  <a:srgbClr val="000000"/>
                </a:solidFill>
                <a:latin typeface="Calibri"/>
                <a:cs typeface="Calibri"/>
              </a:rPr>
              <a:t> </a:t>
            </a:r>
            <a:r>
              <a:rPr sz="4850" b="0" spc="-20" dirty="0">
                <a:solidFill>
                  <a:srgbClr val="000000"/>
                </a:solidFill>
                <a:latin typeface="Calibri"/>
                <a:cs typeface="Calibri"/>
              </a:rPr>
              <a:t>ve</a:t>
            </a:r>
            <a:r>
              <a:rPr sz="4850" b="0" spc="-5" dirty="0">
                <a:solidFill>
                  <a:srgbClr val="000000"/>
                </a:solidFill>
                <a:latin typeface="Calibri"/>
                <a:cs typeface="Calibri"/>
              </a:rPr>
              <a:t> </a:t>
            </a:r>
            <a:r>
              <a:rPr sz="4850" b="0" spc="-10" dirty="0">
                <a:solidFill>
                  <a:srgbClr val="000000"/>
                </a:solidFill>
                <a:latin typeface="Calibri"/>
                <a:cs typeface="Calibri"/>
              </a:rPr>
              <a:t>Hayvansal</a:t>
            </a:r>
            <a:r>
              <a:rPr sz="4850" b="0" spc="-40" dirty="0">
                <a:solidFill>
                  <a:srgbClr val="000000"/>
                </a:solidFill>
                <a:latin typeface="Calibri"/>
                <a:cs typeface="Calibri"/>
              </a:rPr>
              <a:t> </a:t>
            </a:r>
            <a:r>
              <a:rPr sz="4850" b="0" spc="-5" dirty="0">
                <a:solidFill>
                  <a:srgbClr val="000000"/>
                </a:solidFill>
                <a:latin typeface="Calibri"/>
                <a:cs typeface="Calibri"/>
              </a:rPr>
              <a:t>üretimin </a:t>
            </a:r>
            <a:r>
              <a:rPr sz="4850" b="0" spc="-1080" dirty="0">
                <a:solidFill>
                  <a:srgbClr val="000000"/>
                </a:solidFill>
                <a:latin typeface="Calibri"/>
                <a:cs typeface="Calibri"/>
              </a:rPr>
              <a:t> </a:t>
            </a:r>
            <a:r>
              <a:rPr sz="4850" b="0" spc="-20" dirty="0">
                <a:solidFill>
                  <a:srgbClr val="000000"/>
                </a:solidFill>
                <a:latin typeface="Calibri"/>
                <a:cs typeface="Calibri"/>
              </a:rPr>
              <a:t>ve</a:t>
            </a:r>
            <a:r>
              <a:rPr sz="4850" b="0" spc="-10" dirty="0">
                <a:solidFill>
                  <a:srgbClr val="000000"/>
                </a:solidFill>
                <a:latin typeface="Calibri"/>
                <a:cs typeface="Calibri"/>
              </a:rPr>
              <a:t> </a:t>
            </a:r>
            <a:r>
              <a:rPr sz="4850" b="0" spc="-5" dirty="0">
                <a:solidFill>
                  <a:srgbClr val="000000"/>
                </a:solidFill>
                <a:latin typeface="Calibri"/>
                <a:cs typeface="Calibri"/>
              </a:rPr>
              <a:t>bunlara</a:t>
            </a:r>
            <a:r>
              <a:rPr sz="4850" b="0" spc="-50" dirty="0">
                <a:solidFill>
                  <a:srgbClr val="000000"/>
                </a:solidFill>
                <a:latin typeface="Calibri"/>
                <a:cs typeface="Calibri"/>
              </a:rPr>
              <a:t> </a:t>
            </a:r>
            <a:r>
              <a:rPr sz="4850" b="0" spc="-20" dirty="0">
                <a:solidFill>
                  <a:srgbClr val="000000"/>
                </a:solidFill>
                <a:latin typeface="Calibri"/>
                <a:cs typeface="Calibri"/>
              </a:rPr>
              <a:t>dayalı</a:t>
            </a:r>
            <a:r>
              <a:rPr sz="4850" b="0" spc="-30" dirty="0">
                <a:solidFill>
                  <a:srgbClr val="000000"/>
                </a:solidFill>
                <a:latin typeface="Calibri"/>
                <a:cs typeface="Calibri"/>
              </a:rPr>
              <a:t> </a:t>
            </a:r>
            <a:r>
              <a:rPr sz="4850" b="0" spc="-5" dirty="0">
                <a:solidFill>
                  <a:srgbClr val="000000"/>
                </a:solidFill>
                <a:latin typeface="Calibri"/>
                <a:cs typeface="Calibri"/>
              </a:rPr>
              <a:t>sanayinin</a:t>
            </a:r>
            <a:endParaRPr sz="4850">
              <a:latin typeface="Calibri"/>
              <a:cs typeface="Calibri"/>
            </a:endParaRPr>
          </a:p>
        </p:txBody>
      </p:sp>
      <p:grpSp>
        <p:nvGrpSpPr>
          <p:cNvPr id="5" name="object 5"/>
          <p:cNvGrpSpPr/>
          <p:nvPr/>
        </p:nvGrpSpPr>
        <p:grpSpPr>
          <a:xfrm>
            <a:off x="1373619" y="4819820"/>
            <a:ext cx="6299835" cy="493395"/>
            <a:chOff x="1373619" y="4819820"/>
            <a:chExt cx="6299835" cy="493395"/>
          </a:xfrm>
        </p:grpSpPr>
        <p:sp>
          <p:nvSpPr>
            <p:cNvPr id="6" name="object 6"/>
            <p:cNvSpPr/>
            <p:nvPr/>
          </p:nvSpPr>
          <p:spPr>
            <a:xfrm>
              <a:off x="1381874" y="4828075"/>
              <a:ext cx="6283325" cy="476884"/>
            </a:xfrm>
            <a:custGeom>
              <a:avLst/>
              <a:gdLst/>
              <a:ahLst/>
              <a:cxnLst/>
              <a:rect l="l" t="t" r="r" b="b"/>
              <a:pathLst>
                <a:path w="6283325" h="476885">
                  <a:moveTo>
                    <a:pt x="6235190" y="0"/>
                  </a:moveTo>
                  <a:lnTo>
                    <a:pt x="47654" y="0"/>
                  </a:lnTo>
                  <a:lnTo>
                    <a:pt x="29117" y="3749"/>
                  </a:lnTo>
                  <a:lnTo>
                    <a:pt x="13969" y="13969"/>
                  </a:lnTo>
                  <a:lnTo>
                    <a:pt x="3749" y="29117"/>
                  </a:lnTo>
                  <a:lnTo>
                    <a:pt x="0" y="47654"/>
                  </a:lnTo>
                  <a:lnTo>
                    <a:pt x="0" y="428680"/>
                  </a:lnTo>
                  <a:lnTo>
                    <a:pt x="3749" y="447216"/>
                  </a:lnTo>
                  <a:lnTo>
                    <a:pt x="13969" y="462365"/>
                  </a:lnTo>
                  <a:lnTo>
                    <a:pt x="29117" y="472585"/>
                  </a:lnTo>
                  <a:lnTo>
                    <a:pt x="47654" y="476334"/>
                  </a:lnTo>
                  <a:lnTo>
                    <a:pt x="6235190" y="476334"/>
                  </a:lnTo>
                  <a:lnTo>
                    <a:pt x="6253727" y="472585"/>
                  </a:lnTo>
                  <a:lnTo>
                    <a:pt x="6268876" y="462365"/>
                  </a:lnTo>
                  <a:lnTo>
                    <a:pt x="6279096" y="447216"/>
                  </a:lnTo>
                  <a:lnTo>
                    <a:pt x="6282845" y="428680"/>
                  </a:lnTo>
                  <a:lnTo>
                    <a:pt x="6282845" y="47654"/>
                  </a:lnTo>
                  <a:lnTo>
                    <a:pt x="6279096" y="29117"/>
                  </a:lnTo>
                  <a:lnTo>
                    <a:pt x="6268876" y="13969"/>
                  </a:lnTo>
                  <a:lnTo>
                    <a:pt x="6253727" y="3749"/>
                  </a:lnTo>
                  <a:lnTo>
                    <a:pt x="6235190" y="0"/>
                  </a:lnTo>
                  <a:close/>
                </a:path>
              </a:pathLst>
            </a:custGeom>
            <a:solidFill>
              <a:srgbClr val="FFFFFF"/>
            </a:solidFill>
          </p:spPr>
          <p:txBody>
            <a:bodyPr wrap="square" lIns="0" tIns="0" rIns="0" bIns="0" rtlCol="0"/>
            <a:lstStyle/>
            <a:p>
              <a:endParaRPr/>
            </a:p>
          </p:txBody>
        </p:sp>
        <p:sp>
          <p:nvSpPr>
            <p:cNvPr id="7" name="object 7"/>
            <p:cNvSpPr/>
            <p:nvPr/>
          </p:nvSpPr>
          <p:spPr>
            <a:xfrm>
              <a:off x="1381874" y="4828075"/>
              <a:ext cx="6283325" cy="476884"/>
            </a:xfrm>
            <a:custGeom>
              <a:avLst/>
              <a:gdLst/>
              <a:ahLst/>
              <a:cxnLst/>
              <a:rect l="l" t="t" r="r" b="b"/>
              <a:pathLst>
                <a:path w="6283325" h="476885">
                  <a:moveTo>
                    <a:pt x="0" y="47654"/>
                  </a:moveTo>
                  <a:lnTo>
                    <a:pt x="3749" y="29117"/>
                  </a:lnTo>
                  <a:lnTo>
                    <a:pt x="13969" y="13969"/>
                  </a:lnTo>
                  <a:lnTo>
                    <a:pt x="29117" y="3749"/>
                  </a:lnTo>
                  <a:lnTo>
                    <a:pt x="47654" y="0"/>
                  </a:lnTo>
                  <a:lnTo>
                    <a:pt x="6235190" y="0"/>
                  </a:lnTo>
                  <a:lnTo>
                    <a:pt x="6253727" y="3749"/>
                  </a:lnTo>
                  <a:lnTo>
                    <a:pt x="6268876" y="13969"/>
                  </a:lnTo>
                  <a:lnTo>
                    <a:pt x="6279096" y="29117"/>
                  </a:lnTo>
                  <a:lnTo>
                    <a:pt x="6282845" y="47654"/>
                  </a:lnTo>
                  <a:lnTo>
                    <a:pt x="6282845" y="428680"/>
                  </a:lnTo>
                  <a:lnTo>
                    <a:pt x="6279096" y="447216"/>
                  </a:lnTo>
                  <a:lnTo>
                    <a:pt x="6268876" y="462365"/>
                  </a:lnTo>
                  <a:lnTo>
                    <a:pt x="6253727" y="472585"/>
                  </a:lnTo>
                  <a:lnTo>
                    <a:pt x="6235190" y="476334"/>
                  </a:lnTo>
                  <a:lnTo>
                    <a:pt x="47654" y="476334"/>
                  </a:lnTo>
                  <a:lnTo>
                    <a:pt x="29117" y="472585"/>
                  </a:lnTo>
                  <a:lnTo>
                    <a:pt x="13969" y="462365"/>
                  </a:lnTo>
                  <a:lnTo>
                    <a:pt x="3749" y="447216"/>
                  </a:lnTo>
                  <a:lnTo>
                    <a:pt x="0" y="428680"/>
                  </a:lnTo>
                  <a:lnTo>
                    <a:pt x="0" y="47654"/>
                  </a:lnTo>
                  <a:close/>
                </a:path>
              </a:pathLst>
            </a:custGeom>
            <a:ln w="16338">
              <a:solidFill>
                <a:srgbClr val="528BC1"/>
              </a:solidFill>
            </a:ln>
          </p:spPr>
          <p:txBody>
            <a:bodyPr wrap="square" lIns="0" tIns="0" rIns="0" bIns="0" rtlCol="0"/>
            <a:lstStyle/>
            <a:p>
              <a:endParaRPr/>
            </a:p>
          </p:txBody>
        </p:sp>
      </p:grpSp>
      <p:sp>
        <p:nvSpPr>
          <p:cNvPr id="8" name="object 8"/>
          <p:cNvSpPr txBox="1"/>
          <p:nvPr/>
        </p:nvSpPr>
        <p:spPr>
          <a:xfrm>
            <a:off x="1397027" y="4827839"/>
            <a:ext cx="6238875" cy="402590"/>
          </a:xfrm>
          <a:prstGeom prst="rect">
            <a:avLst/>
          </a:prstGeom>
        </p:spPr>
        <p:txBody>
          <a:bodyPr vert="horz" wrap="square" lIns="0" tIns="15875" rIns="0" bIns="0" rtlCol="0">
            <a:spAutoFit/>
          </a:bodyPr>
          <a:lstStyle/>
          <a:p>
            <a:pPr marL="10160" algn="ctr">
              <a:lnSpc>
                <a:spcPct val="100000"/>
              </a:lnSpc>
              <a:spcBef>
                <a:spcPts val="125"/>
              </a:spcBef>
            </a:pPr>
            <a:r>
              <a:rPr sz="2450" dirty="0">
                <a:latin typeface="Calibri"/>
                <a:cs typeface="Calibri"/>
              </a:rPr>
              <a:t>Desteklenmesi,</a:t>
            </a:r>
            <a:endParaRPr sz="2450">
              <a:latin typeface="Calibri"/>
              <a:cs typeface="Calibri"/>
            </a:endParaRPr>
          </a:p>
        </p:txBody>
      </p:sp>
      <p:grpSp>
        <p:nvGrpSpPr>
          <p:cNvPr id="9" name="object 9"/>
          <p:cNvGrpSpPr/>
          <p:nvPr/>
        </p:nvGrpSpPr>
        <p:grpSpPr>
          <a:xfrm>
            <a:off x="1373619" y="5369051"/>
            <a:ext cx="6299835" cy="492125"/>
            <a:chOff x="1373619" y="5369051"/>
            <a:chExt cx="6299835" cy="492125"/>
          </a:xfrm>
        </p:grpSpPr>
        <p:sp>
          <p:nvSpPr>
            <p:cNvPr id="10" name="object 10"/>
            <p:cNvSpPr/>
            <p:nvPr/>
          </p:nvSpPr>
          <p:spPr>
            <a:xfrm>
              <a:off x="1381874" y="5377306"/>
              <a:ext cx="6283325" cy="475615"/>
            </a:xfrm>
            <a:custGeom>
              <a:avLst/>
              <a:gdLst/>
              <a:ahLst/>
              <a:cxnLst/>
              <a:rect l="l" t="t" r="r" b="b"/>
              <a:pathLst>
                <a:path w="6283325" h="475614">
                  <a:moveTo>
                    <a:pt x="6235295" y="0"/>
                  </a:moveTo>
                  <a:lnTo>
                    <a:pt x="47549" y="0"/>
                  </a:lnTo>
                  <a:lnTo>
                    <a:pt x="29029" y="3732"/>
                  </a:lnTo>
                  <a:lnTo>
                    <a:pt x="13916" y="13916"/>
                  </a:lnTo>
                  <a:lnTo>
                    <a:pt x="3732" y="29029"/>
                  </a:lnTo>
                  <a:lnTo>
                    <a:pt x="0" y="47549"/>
                  </a:lnTo>
                  <a:lnTo>
                    <a:pt x="0" y="427528"/>
                  </a:lnTo>
                  <a:lnTo>
                    <a:pt x="3732" y="446048"/>
                  </a:lnTo>
                  <a:lnTo>
                    <a:pt x="13916" y="461161"/>
                  </a:lnTo>
                  <a:lnTo>
                    <a:pt x="29029" y="471345"/>
                  </a:lnTo>
                  <a:lnTo>
                    <a:pt x="47549" y="475078"/>
                  </a:lnTo>
                  <a:lnTo>
                    <a:pt x="6235295" y="475078"/>
                  </a:lnTo>
                  <a:lnTo>
                    <a:pt x="6253815" y="471345"/>
                  </a:lnTo>
                  <a:lnTo>
                    <a:pt x="6268928" y="461161"/>
                  </a:lnTo>
                  <a:lnTo>
                    <a:pt x="6279112" y="446048"/>
                  </a:lnTo>
                  <a:lnTo>
                    <a:pt x="6282845" y="427528"/>
                  </a:lnTo>
                  <a:lnTo>
                    <a:pt x="6282845" y="47549"/>
                  </a:lnTo>
                  <a:lnTo>
                    <a:pt x="6279112" y="29029"/>
                  </a:lnTo>
                  <a:lnTo>
                    <a:pt x="6268928" y="13916"/>
                  </a:lnTo>
                  <a:lnTo>
                    <a:pt x="6253815" y="3732"/>
                  </a:lnTo>
                  <a:lnTo>
                    <a:pt x="6235295" y="0"/>
                  </a:lnTo>
                  <a:close/>
                </a:path>
              </a:pathLst>
            </a:custGeom>
            <a:solidFill>
              <a:srgbClr val="FFFFFF"/>
            </a:solidFill>
          </p:spPr>
          <p:txBody>
            <a:bodyPr wrap="square" lIns="0" tIns="0" rIns="0" bIns="0" rtlCol="0"/>
            <a:lstStyle/>
            <a:p>
              <a:endParaRPr/>
            </a:p>
          </p:txBody>
        </p:sp>
        <p:sp>
          <p:nvSpPr>
            <p:cNvPr id="11" name="object 11"/>
            <p:cNvSpPr/>
            <p:nvPr/>
          </p:nvSpPr>
          <p:spPr>
            <a:xfrm>
              <a:off x="1381874" y="5377306"/>
              <a:ext cx="6283325" cy="475615"/>
            </a:xfrm>
            <a:custGeom>
              <a:avLst/>
              <a:gdLst/>
              <a:ahLst/>
              <a:cxnLst/>
              <a:rect l="l" t="t" r="r" b="b"/>
              <a:pathLst>
                <a:path w="6283325" h="475614">
                  <a:moveTo>
                    <a:pt x="0" y="47549"/>
                  </a:moveTo>
                  <a:lnTo>
                    <a:pt x="3732" y="29029"/>
                  </a:lnTo>
                  <a:lnTo>
                    <a:pt x="13916" y="13916"/>
                  </a:lnTo>
                  <a:lnTo>
                    <a:pt x="29029" y="3732"/>
                  </a:lnTo>
                  <a:lnTo>
                    <a:pt x="47549" y="0"/>
                  </a:lnTo>
                  <a:lnTo>
                    <a:pt x="6235295" y="0"/>
                  </a:lnTo>
                  <a:lnTo>
                    <a:pt x="6253815" y="3732"/>
                  </a:lnTo>
                  <a:lnTo>
                    <a:pt x="6268928" y="13916"/>
                  </a:lnTo>
                  <a:lnTo>
                    <a:pt x="6279112" y="29029"/>
                  </a:lnTo>
                  <a:lnTo>
                    <a:pt x="6282845" y="47549"/>
                  </a:lnTo>
                  <a:lnTo>
                    <a:pt x="6282845" y="427528"/>
                  </a:lnTo>
                  <a:lnTo>
                    <a:pt x="6279112" y="446048"/>
                  </a:lnTo>
                  <a:lnTo>
                    <a:pt x="6268928" y="461161"/>
                  </a:lnTo>
                  <a:lnTo>
                    <a:pt x="6253815" y="471345"/>
                  </a:lnTo>
                  <a:lnTo>
                    <a:pt x="6235295" y="475078"/>
                  </a:lnTo>
                  <a:lnTo>
                    <a:pt x="47549" y="475078"/>
                  </a:lnTo>
                  <a:lnTo>
                    <a:pt x="29029" y="471345"/>
                  </a:lnTo>
                  <a:lnTo>
                    <a:pt x="13916" y="461161"/>
                  </a:lnTo>
                  <a:lnTo>
                    <a:pt x="3732" y="446048"/>
                  </a:lnTo>
                  <a:lnTo>
                    <a:pt x="0" y="427528"/>
                  </a:lnTo>
                  <a:lnTo>
                    <a:pt x="0" y="47549"/>
                  </a:lnTo>
                  <a:close/>
                </a:path>
              </a:pathLst>
            </a:custGeom>
            <a:ln w="16338">
              <a:solidFill>
                <a:srgbClr val="528BC1"/>
              </a:solidFill>
            </a:ln>
          </p:spPr>
          <p:txBody>
            <a:bodyPr wrap="square" lIns="0" tIns="0" rIns="0" bIns="0" rtlCol="0"/>
            <a:lstStyle/>
            <a:p>
              <a:endParaRPr/>
            </a:p>
          </p:txBody>
        </p:sp>
      </p:grpSp>
      <p:sp>
        <p:nvSpPr>
          <p:cNvPr id="12" name="object 12"/>
          <p:cNvSpPr txBox="1"/>
          <p:nvPr/>
        </p:nvSpPr>
        <p:spPr>
          <a:xfrm>
            <a:off x="3646427" y="5376755"/>
            <a:ext cx="1752600" cy="402590"/>
          </a:xfrm>
          <a:prstGeom prst="rect">
            <a:avLst/>
          </a:prstGeom>
        </p:spPr>
        <p:txBody>
          <a:bodyPr vert="horz" wrap="square" lIns="0" tIns="15875" rIns="0" bIns="0" rtlCol="0">
            <a:spAutoFit/>
          </a:bodyPr>
          <a:lstStyle/>
          <a:p>
            <a:pPr marL="12700">
              <a:lnSpc>
                <a:spcPct val="100000"/>
              </a:lnSpc>
              <a:spcBef>
                <a:spcPts val="125"/>
              </a:spcBef>
            </a:pPr>
            <a:r>
              <a:rPr sz="2450" dirty="0">
                <a:latin typeface="Calibri"/>
                <a:cs typeface="Calibri"/>
              </a:rPr>
              <a:t>Geliştirilmesi,</a:t>
            </a:r>
            <a:endParaRPr sz="2450">
              <a:latin typeface="Calibri"/>
              <a:cs typeface="Calibri"/>
            </a:endParaRPr>
          </a:p>
        </p:txBody>
      </p:sp>
      <p:grpSp>
        <p:nvGrpSpPr>
          <p:cNvPr id="13" name="object 13"/>
          <p:cNvGrpSpPr/>
          <p:nvPr/>
        </p:nvGrpSpPr>
        <p:grpSpPr>
          <a:xfrm>
            <a:off x="1373619" y="5918281"/>
            <a:ext cx="6299835" cy="492125"/>
            <a:chOff x="1373619" y="5918281"/>
            <a:chExt cx="6299835" cy="492125"/>
          </a:xfrm>
        </p:grpSpPr>
        <p:sp>
          <p:nvSpPr>
            <p:cNvPr id="14" name="object 14"/>
            <p:cNvSpPr/>
            <p:nvPr/>
          </p:nvSpPr>
          <p:spPr>
            <a:xfrm>
              <a:off x="1381874" y="5926536"/>
              <a:ext cx="6283325" cy="475615"/>
            </a:xfrm>
            <a:custGeom>
              <a:avLst/>
              <a:gdLst/>
              <a:ahLst/>
              <a:cxnLst/>
              <a:rect l="l" t="t" r="r" b="b"/>
              <a:pathLst>
                <a:path w="6283325" h="475614">
                  <a:moveTo>
                    <a:pt x="6235295" y="0"/>
                  </a:moveTo>
                  <a:lnTo>
                    <a:pt x="47549" y="0"/>
                  </a:lnTo>
                  <a:lnTo>
                    <a:pt x="29029" y="3732"/>
                  </a:lnTo>
                  <a:lnTo>
                    <a:pt x="13916" y="13916"/>
                  </a:lnTo>
                  <a:lnTo>
                    <a:pt x="3732" y="29029"/>
                  </a:lnTo>
                  <a:lnTo>
                    <a:pt x="0" y="47549"/>
                  </a:lnTo>
                  <a:lnTo>
                    <a:pt x="0" y="427528"/>
                  </a:lnTo>
                  <a:lnTo>
                    <a:pt x="3732" y="446048"/>
                  </a:lnTo>
                  <a:lnTo>
                    <a:pt x="13916" y="461161"/>
                  </a:lnTo>
                  <a:lnTo>
                    <a:pt x="29029" y="471345"/>
                  </a:lnTo>
                  <a:lnTo>
                    <a:pt x="47549" y="475078"/>
                  </a:lnTo>
                  <a:lnTo>
                    <a:pt x="6235295" y="475078"/>
                  </a:lnTo>
                  <a:lnTo>
                    <a:pt x="6253815" y="471345"/>
                  </a:lnTo>
                  <a:lnTo>
                    <a:pt x="6268928" y="461161"/>
                  </a:lnTo>
                  <a:lnTo>
                    <a:pt x="6279112" y="446048"/>
                  </a:lnTo>
                  <a:lnTo>
                    <a:pt x="6282845" y="427528"/>
                  </a:lnTo>
                  <a:lnTo>
                    <a:pt x="6282845" y="47549"/>
                  </a:lnTo>
                  <a:lnTo>
                    <a:pt x="6279112" y="29029"/>
                  </a:lnTo>
                  <a:lnTo>
                    <a:pt x="6268928" y="13916"/>
                  </a:lnTo>
                  <a:lnTo>
                    <a:pt x="6253815" y="3732"/>
                  </a:lnTo>
                  <a:lnTo>
                    <a:pt x="6235295" y="0"/>
                  </a:lnTo>
                  <a:close/>
                </a:path>
              </a:pathLst>
            </a:custGeom>
            <a:solidFill>
              <a:srgbClr val="FFFFFF"/>
            </a:solidFill>
          </p:spPr>
          <p:txBody>
            <a:bodyPr wrap="square" lIns="0" tIns="0" rIns="0" bIns="0" rtlCol="0"/>
            <a:lstStyle/>
            <a:p>
              <a:endParaRPr/>
            </a:p>
          </p:txBody>
        </p:sp>
        <p:sp>
          <p:nvSpPr>
            <p:cNvPr id="15" name="object 15"/>
            <p:cNvSpPr/>
            <p:nvPr/>
          </p:nvSpPr>
          <p:spPr>
            <a:xfrm>
              <a:off x="1381874" y="5926536"/>
              <a:ext cx="6283325" cy="475615"/>
            </a:xfrm>
            <a:custGeom>
              <a:avLst/>
              <a:gdLst/>
              <a:ahLst/>
              <a:cxnLst/>
              <a:rect l="l" t="t" r="r" b="b"/>
              <a:pathLst>
                <a:path w="6283325" h="475614">
                  <a:moveTo>
                    <a:pt x="0" y="47549"/>
                  </a:moveTo>
                  <a:lnTo>
                    <a:pt x="3732" y="29029"/>
                  </a:lnTo>
                  <a:lnTo>
                    <a:pt x="13916" y="13916"/>
                  </a:lnTo>
                  <a:lnTo>
                    <a:pt x="29029" y="3732"/>
                  </a:lnTo>
                  <a:lnTo>
                    <a:pt x="47549" y="0"/>
                  </a:lnTo>
                  <a:lnTo>
                    <a:pt x="6235295" y="0"/>
                  </a:lnTo>
                  <a:lnTo>
                    <a:pt x="6253815" y="3732"/>
                  </a:lnTo>
                  <a:lnTo>
                    <a:pt x="6268928" y="13916"/>
                  </a:lnTo>
                  <a:lnTo>
                    <a:pt x="6279112" y="29029"/>
                  </a:lnTo>
                  <a:lnTo>
                    <a:pt x="6282845" y="47549"/>
                  </a:lnTo>
                  <a:lnTo>
                    <a:pt x="6282845" y="427528"/>
                  </a:lnTo>
                  <a:lnTo>
                    <a:pt x="6279112" y="446048"/>
                  </a:lnTo>
                  <a:lnTo>
                    <a:pt x="6268928" y="461161"/>
                  </a:lnTo>
                  <a:lnTo>
                    <a:pt x="6253815" y="471345"/>
                  </a:lnTo>
                  <a:lnTo>
                    <a:pt x="6235295" y="475078"/>
                  </a:lnTo>
                  <a:lnTo>
                    <a:pt x="47549" y="475078"/>
                  </a:lnTo>
                  <a:lnTo>
                    <a:pt x="29029" y="471345"/>
                  </a:lnTo>
                  <a:lnTo>
                    <a:pt x="13916" y="461161"/>
                  </a:lnTo>
                  <a:lnTo>
                    <a:pt x="3732" y="446048"/>
                  </a:lnTo>
                  <a:lnTo>
                    <a:pt x="0" y="427528"/>
                  </a:lnTo>
                  <a:lnTo>
                    <a:pt x="0" y="47549"/>
                  </a:lnTo>
                  <a:close/>
                </a:path>
              </a:pathLst>
            </a:custGeom>
            <a:ln w="16338">
              <a:solidFill>
                <a:srgbClr val="528BC1"/>
              </a:solidFill>
            </a:ln>
          </p:spPr>
          <p:txBody>
            <a:bodyPr wrap="square" lIns="0" tIns="0" rIns="0" bIns="0" rtlCol="0"/>
            <a:lstStyle/>
            <a:p>
              <a:endParaRPr/>
            </a:p>
          </p:txBody>
        </p:sp>
      </p:grpSp>
      <p:sp>
        <p:nvSpPr>
          <p:cNvPr id="16" name="object 16"/>
          <p:cNvSpPr txBox="1"/>
          <p:nvPr/>
        </p:nvSpPr>
        <p:spPr>
          <a:xfrm>
            <a:off x="2975285" y="5925985"/>
            <a:ext cx="3092450" cy="402590"/>
          </a:xfrm>
          <a:prstGeom prst="rect">
            <a:avLst/>
          </a:prstGeom>
        </p:spPr>
        <p:txBody>
          <a:bodyPr vert="horz" wrap="square" lIns="0" tIns="15875" rIns="0" bIns="0" rtlCol="0">
            <a:spAutoFit/>
          </a:bodyPr>
          <a:lstStyle/>
          <a:p>
            <a:pPr marL="12700">
              <a:lnSpc>
                <a:spcPct val="100000"/>
              </a:lnSpc>
              <a:spcBef>
                <a:spcPts val="125"/>
              </a:spcBef>
            </a:pPr>
            <a:r>
              <a:rPr sz="2450" spc="5" dirty="0">
                <a:latin typeface="Calibri"/>
                <a:cs typeface="Calibri"/>
              </a:rPr>
              <a:t>Ürünlerin</a:t>
            </a:r>
            <a:r>
              <a:rPr sz="2450" spc="-15" dirty="0">
                <a:latin typeface="Calibri"/>
                <a:cs typeface="Calibri"/>
              </a:rPr>
              <a:t> </a:t>
            </a:r>
            <a:r>
              <a:rPr sz="2450" spc="-5" dirty="0">
                <a:latin typeface="Calibri"/>
                <a:cs typeface="Calibri"/>
              </a:rPr>
              <a:t>paketlenmesi,</a:t>
            </a:r>
            <a:endParaRPr sz="2450">
              <a:latin typeface="Calibri"/>
              <a:cs typeface="Calibri"/>
            </a:endParaRPr>
          </a:p>
        </p:txBody>
      </p:sp>
      <p:grpSp>
        <p:nvGrpSpPr>
          <p:cNvPr id="17" name="object 17"/>
          <p:cNvGrpSpPr/>
          <p:nvPr/>
        </p:nvGrpSpPr>
        <p:grpSpPr>
          <a:xfrm>
            <a:off x="1373619" y="6466255"/>
            <a:ext cx="6299835" cy="493395"/>
            <a:chOff x="1373619" y="6466255"/>
            <a:chExt cx="6299835" cy="493395"/>
          </a:xfrm>
        </p:grpSpPr>
        <p:sp>
          <p:nvSpPr>
            <p:cNvPr id="18" name="object 18"/>
            <p:cNvSpPr/>
            <p:nvPr/>
          </p:nvSpPr>
          <p:spPr>
            <a:xfrm>
              <a:off x="1381874" y="6474510"/>
              <a:ext cx="6283325" cy="476884"/>
            </a:xfrm>
            <a:custGeom>
              <a:avLst/>
              <a:gdLst/>
              <a:ahLst/>
              <a:cxnLst/>
              <a:rect l="l" t="t" r="r" b="b"/>
              <a:pathLst>
                <a:path w="6283325" h="476884">
                  <a:moveTo>
                    <a:pt x="6235190" y="0"/>
                  </a:moveTo>
                  <a:lnTo>
                    <a:pt x="47654" y="0"/>
                  </a:lnTo>
                  <a:lnTo>
                    <a:pt x="29117" y="3749"/>
                  </a:lnTo>
                  <a:lnTo>
                    <a:pt x="13969" y="13969"/>
                  </a:lnTo>
                  <a:lnTo>
                    <a:pt x="3749" y="29117"/>
                  </a:lnTo>
                  <a:lnTo>
                    <a:pt x="0" y="47654"/>
                  </a:lnTo>
                  <a:lnTo>
                    <a:pt x="0" y="428680"/>
                  </a:lnTo>
                  <a:lnTo>
                    <a:pt x="3749" y="447216"/>
                  </a:lnTo>
                  <a:lnTo>
                    <a:pt x="13969" y="462365"/>
                  </a:lnTo>
                  <a:lnTo>
                    <a:pt x="29117" y="472585"/>
                  </a:lnTo>
                  <a:lnTo>
                    <a:pt x="47654" y="476334"/>
                  </a:lnTo>
                  <a:lnTo>
                    <a:pt x="6235190" y="476334"/>
                  </a:lnTo>
                  <a:lnTo>
                    <a:pt x="6253727" y="472585"/>
                  </a:lnTo>
                  <a:lnTo>
                    <a:pt x="6268876" y="462365"/>
                  </a:lnTo>
                  <a:lnTo>
                    <a:pt x="6279096" y="447216"/>
                  </a:lnTo>
                  <a:lnTo>
                    <a:pt x="6282845" y="428680"/>
                  </a:lnTo>
                  <a:lnTo>
                    <a:pt x="6282845" y="47654"/>
                  </a:lnTo>
                  <a:lnTo>
                    <a:pt x="6279096" y="29117"/>
                  </a:lnTo>
                  <a:lnTo>
                    <a:pt x="6268876" y="13969"/>
                  </a:lnTo>
                  <a:lnTo>
                    <a:pt x="6253727" y="3749"/>
                  </a:lnTo>
                  <a:lnTo>
                    <a:pt x="6235190" y="0"/>
                  </a:lnTo>
                  <a:close/>
                </a:path>
              </a:pathLst>
            </a:custGeom>
            <a:solidFill>
              <a:srgbClr val="FFFFFF"/>
            </a:solidFill>
          </p:spPr>
          <p:txBody>
            <a:bodyPr wrap="square" lIns="0" tIns="0" rIns="0" bIns="0" rtlCol="0"/>
            <a:lstStyle/>
            <a:p>
              <a:endParaRPr/>
            </a:p>
          </p:txBody>
        </p:sp>
        <p:sp>
          <p:nvSpPr>
            <p:cNvPr id="19" name="object 19"/>
            <p:cNvSpPr/>
            <p:nvPr/>
          </p:nvSpPr>
          <p:spPr>
            <a:xfrm>
              <a:off x="1381874" y="6474510"/>
              <a:ext cx="6283325" cy="476884"/>
            </a:xfrm>
            <a:custGeom>
              <a:avLst/>
              <a:gdLst/>
              <a:ahLst/>
              <a:cxnLst/>
              <a:rect l="l" t="t" r="r" b="b"/>
              <a:pathLst>
                <a:path w="6283325" h="476884">
                  <a:moveTo>
                    <a:pt x="0" y="47654"/>
                  </a:moveTo>
                  <a:lnTo>
                    <a:pt x="3749" y="29117"/>
                  </a:lnTo>
                  <a:lnTo>
                    <a:pt x="13969" y="13969"/>
                  </a:lnTo>
                  <a:lnTo>
                    <a:pt x="29117" y="3749"/>
                  </a:lnTo>
                  <a:lnTo>
                    <a:pt x="47654" y="0"/>
                  </a:lnTo>
                  <a:lnTo>
                    <a:pt x="6235190" y="0"/>
                  </a:lnTo>
                  <a:lnTo>
                    <a:pt x="6253727" y="3749"/>
                  </a:lnTo>
                  <a:lnTo>
                    <a:pt x="6268876" y="13969"/>
                  </a:lnTo>
                  <a:lnTo>
                    <a:pt x="6279096" y="29117"/>
                  </a:lnTo>
                  <a:lnTo>
                    <a:pt x="6282845" y="47654"/>
                  </a:lnTo>
                  <a:lnTo>
                    <a:pt x="6282845" y="428680"/>
                  </a:lnTo>
                  <a:lnTo>
                    <a:pt x="6279096" y="447216"/>
                  </a:lnTo>
                  <a:lnTo>
                    <a:pt x="6268876" y="462365"/>
                  </a:lnTo>
                  <a:lnTo>
                    <a:pt x="6253727" y="472585"/>
                  </a:lnTo>
                  <a:lnTo>
                    <a:pt x="6235190" y="476334"/>
                  </a:lnTo>
                  <a:lnTo>
                    <a:pt x="47654" y="476334"/>
                  </a:lnTo>
                  <a:lnTo>
                    <a:pt x="29117" y="472585"/>
                  </a:lnTo>
                  <a:lnTo>
                    <a:pt x="13969" y="462365"/>
                  </a:lnTo>
                  <a:lnTo>
                    <a:pt x="3749" y="447216"/>
                  </a:lnTo>
                  <a:lnTo>
                    <a:pt x="0" y="428680"/>
                  </a:lnTo>
                  <a:lnTo>
                    <a:pt x="0" y="47654"/>
                  </a:lnTo>
                  <a:close/>
                </a:path>
              </a:pathLst>
            </a:custGeom>
            <a:ln w="16338">
              <a:solidFill>
                <a:srgbClr val="528BC1"/>
              </a:solidFill>
            </a:ln>
          </p:spPr>
          <p:txBody>
            <a:bodyPr wrap="square" lIns="0" tIns="0" rIns="0" bIns="0" rtlCol="0"/>
            <a:lstStyle/>
            <a:p>
              <a:endParaRPr/>
            </a:p>
          </p:txBody>
        </p:sp>
      </p:grpSp>
      <p:sp>
        <p:nvSpPr>
          <p:cNvPr id="20" name="object 20"/>
          <p:cNvSpPr txBox="1"/>
          <p:nvPr/>
        </p:nvSpPr>
        <p:spPr>
          <a:xfrm>
            <a:off x="3872865" y="6475007"/>
            <a:ext cx="1299845" cy="402590"/>
          </a:xfrm>
          <a:prstGeom prst="rect">
            <a:avLst/>
          </a:prstGeom>
        </p:spPr>
        <p:txBody>
          <a:bodyPr vert="horz" wrap="square" lIns="0" tIns="15875" rIns="0" bIns="0" rtlCol="0">
            <a:spAutoFit/>
          </a:bodyPr>
          <a:lstStyle/>
          <a:p>
            <a:pPr marL="12700">
              <a:lnSpc>
                <a:spcPct val="100000"/>
              </a:lnSpc>
              <a:spcBef>
                <a:spcPts val="125"/>
              </a:spcBef>
            </a:pPr>
            <a:r>
              <a:rPr sz="2450" spc="5" dirty="0">
                <a:latin typeface="Calibri"/>
                <a:cs typeface="Calibri"/>
              </a:rPr>
              <a:t>İşl</a:t>
            </a:r>
            <a:r>
              <a:rPr sz="2450" dirty="0">
                <a:latin typeface="Calibri"/>
                <a:cs typeface="Calibri"/>
              </a:rPr>
              <a:t>e</a:t>
            </a:r>
            <a:r>
              <a:rPr sz="2450" spc="5" dirty="0">
                <a:latin typeface="Calibri"/>
                <a:cs typeface="Calibri"/>
              </a:rPr>
              <a:t>nmes</a:t>
            </a:r>
            <a:r>
              <a:rPr sz="2450" spc="-5" dirty="0">
                <a:latin typeface="Calibri"/>
                <a:cs typeface="Calibri"/>
              </a:rPr>
              <a:t>i</a:t>
            </a:r>
            <a:r>
              <a:rPr sz="2450" spc="5" dirty="0">
                <a:latin typeface="Calibri"/>
                <a:cs typeface="Calibri"/>
              </a:rPr>
              <a:t>,</a:t>
            </a:r>
            <a:endParaRPr sz="2450">
              <a:latin typeface="Calibri"/>
              <a:cs typeface="Calibri"/>
            </a:endParaRPr>
          </a:p>
        </p:txBody>
      </p:sp>
      <p:grpSp>
        <p:nvGrpSpPr>
          <p:cNvPr id="21" name="object 21"/>
          <p:cNvGrpSpPr/>
          <p:nvPr/>
        </p:nvGrpSpPr>
        <p:grpSpPr>
          <a:xfrm>
            <a:off x="1373619" y="7015485"/>
            <a:ext cx="6299835" cy="493395"/>
            <a:chOff x="1373619" y="7015485"/>
            <a:chExt cx="6299835" cy="493395"/>
          </a:xfrm>
        </p:grpSpPr>
        <p:sp>
          <p:nvSpPr>
            <p:cNvPr id="22" name="object 22"/>
            <p:cNvSpPr/>
            <p:nvPr/>
          </p:nvSpPr>
          <p:spPr>
            <a:xfrm>
              <a:off x="1381874" y="7023740"/>
              <a:ext cx="6283325" cy="476884"/>
            </a:xfrm>
            <a:custGeom>
              <a:avLst/>
              <a:gdLst/>
              <a:ahLst/>
              <a:cxnLst/>
              <a:rect l="l" t="t" r="r" b="b"/>
              <a:pathLst>
                <a:path w="6283325" h="476884">
                  <a:moveTo>
                    <a:pt x="6235190" y="0"/>
                  </a:moveTo>
                  <a:lnTo>
                    <a:pt x="47654" y="0"/>
                  </a:lnTo>
                  <a:lnTo>
                    <a:pt x="29117" y="3749"/>
                  </a:lnTo>
                  <a:lnTo>
                    <a:pt x="13969" y="13969"/>
                  </a:lnTo>
                  <a:lnTo>
                    <a:pt x="3749" y="29117"/>
                  </a:lnTo>
                  <a:lnTo>
                    <a:pt x="0" y="47654"/>
                  </a:lnTo>
                  <a:lnTo>
                    <a:pt x="0" y="428680"/>
                  </a:lnTo>
                  <a:lnTo>
                    <a:pt x="3749" y="447216"/>
                  </a:lnTo>
                  <a:lnTo>
                    <a:pt x="13969" y="462365"/>
                  </a:lnTo>
                  <a:lnTo>
                    <a:pt x="29117" y="472585"/>
                  </a:lnTo>
                  <a:lnTo>
                    <a:pt x="47654" y="476334"/>
                  </a:lnTo>
                  <a:lnTo>
                    <a:pt x="6235190" y="476334"/>
                  </a:lnTo>
                  <a:lnTo>
                    <a:pt x="6253727" y="472585"/>
                  </a:lnTo>
                  <a:lnTo>
                    <a:pt x="6268876" y="462365"/>
                  </a:lnTo>
                  <a:lnTo>
                    <a:pt x="6279096" y="447216"/>
                  </a:lnTo>
                  <a:lnTo>
                    <a:pt x="6282845" y="428680"/>
                  </a:lnTo>
                  <a:lnTo>
                    <a:pt x="6282845" y="47654"/>
                  </a:lnTo>
                  <a:lnTo>
                    <a:pt x="6279096" y="29117"/>
                  </a:lnTo>
                  <a:lnTo>
                    <a:pt x="6268876" y="13969"/>
                  </a:lnTo>
                  <a:lnTo>
                    <a:pt x="6253727" y="3749"/>
                  </a:lnTo>
                  <a:lnTo>
                    <a:pt x="6235190" y="0"/>
                  </a:lnTo>
                  <a:close/>
                </a:path>
              </a:pathLst>
            </a:custGeom>
            <a:solidFill>
              <a:srgbClr val="FFFFFF"/>
            </a:solidFill>
          </p:spPr>
          <p:txBody>
            <a:bodyPr wrap="square" lIns="0" tIns="0" rIns="0" bIns="0" rtlCol="0"/>
            <a:lstStyle/>
            <a:p>
              <a:endParaRPr/>
            </a:p>
          </p:txBody>
        </p:sp>
        <p:sp>
          <p:nvSpPr>
            <p:cNvPr id="23" name="object 23"/>
            <p:cNvSpPr/>
            <p:nvPr/>
          </p:nvSpPr>
          <p:spPr>
            <a:xfrm>
              <a:off x="1381874" y="7023740"/>
              <a:ext cx="6283325" cy="476884"/>
            </a:xfrm>
            <a:custGeom>
              <a:avLst/>
              <a:gdLst/>
              <a:ahLst/>
              <a:cxnLst/>
              <a:rect l="l" t="t" r="r" b="b"/>
              <a:pathLst>
                <a:path w="6283325" h="476884">
                  <a:moveTo>
                    <a:pt x="0" y="47654"/>
                  </a:moveTo>
                  <a:lnTo>
                    <a:pt x="3749" y="29117"/>
                  </a:lnTo>
                  <a:lnTo>
                    <a:pt x="13969" y="13969"/>
                  </a:lnTo>
                  <a:lnTo>
                    <a:pt x="29117" y="3749"/>
                  </a:lnTo>
                  <a:lnTo>
                    <a:pt x="47654" y="0"/>
                  </a:lnTo>
                  <a:lnTo>
                    <a:pt x="6235190" y="0"/>
                  </a:lnTo>
                  <a:lnTo>
                    <a:pt x="6253727" y="3749"/>
                  </a:lnTo>
                  <a:lnTo>
                    <a:pt x="6268876" y="13969"/>
                  </a:lnTo>
                  <a:lnTo>
                    <a:pt x="6279096" y="29117"/>
                  </a:lnTo>
                  <a:lnTo>
                    <a:pt x="6282845" y="47654"/>
                  </a:lnTo>
                  <a:lnTo>
                    <a:pt x="6282845" y="428680"/>
                  </a:lnTo>
                  <a:lnTo>
                    <a:pt x="6279096" y="447216"/>
                  </a:lnTo>
                  <a:lnTo>
                    <a:pt x="6268876" y="462365"/>
                  </a:lnTo>
                  <a:lnTo>
                    <a:pt x="6253727" y="472585"/>
                  </a:lnTo>
                  <a:lnTo>
                    <a:pt x="6235190" y="476334"/>
                  </a:lnTo>
                  <a:lnTo>
                    <a:pt x="47654" y="476334"/>
                  </a:lnTo>
                  <a:lnTo>
                    <a:pt x="29117" y="472585"/>
                  </a:lnTo>
                  <a:lnTo>
                    <a:pt x="13969" y="462365"/>
                  </a:lnTo>
                  <a:lnTo>
                    <a:pt x="3749" y="447216"/>
                  </a:lnTo>
                  <a:lnTo>
                    <a:pt x="0" y="428680"/>
                  </a:lnTo>
                  <a:lnTo>
                    <a:pt x="0" y="47654"/>
                  </a:lnTo>
                  <a:close/>
                </a:path>
              </a:pathLst>
            </a:custGeom>
            <a:ln w="16338">
              <a:solidFill>
                <a:srgbClr val="528BC1"/>
              </a:solidFill>
            </a:ln>
          </p:spPr>
          <p:txBody>
            <a:bodyPr wrap="square" lIns="0" tIns="0" rIns="0" bIns="0" rtlCol="0"/>
            <a:lstStyle/>
            <a:p>
              <a:endParaRPr/>
            </a:p>
          </p:txBody>
        </p:sp>
      </p:grpSp>
      <p:sp>
        <p:nvSpPr>
          <p:cNvPr id="24" name="object 24"/>
          <p:cNvSpPr txBox="1"/>
          <p:nvPr/>
        </p:nvSpPr>
        <p:spPr>
          <a:xfrm>
            <a:off x="3273152" y="7024028"/>
            <a:ext cx="2499995" cy="402590"/>
          </a:xfrm>
          <a:prstGeom prst="rect">
            <a:avLst/>
          </a:prstGeom>
        </p:spPr>
        <p:txBody>
          <a:bodyPr vert="horz" wrap="square" lIns="0" tIns="15875" rIns="0" bIns="0" rtlCol="0">
            <a:spAutoFit/>
          </a:bodyPr>
          <a:lstStyle/>
          <a:p>
            <a:pPr marL="12700">
              <a:lnSpc>
                <a:spcPct val="100000"/>
              </a:lnSpc>
              <a:spcBef>
                <a:spcPts val="125"/>
              </a:spcBef>
            </a:pPr>
            <a:r>
              <a:rPr sz="2450" spc="-5" dirty="0">
                <a:latin typeface="Calibri"/>
                <a:cs typeface="Calibri"/>
              </a:rPr>
              <a:t>Muhafaza</a:t>
            </a:r>
            <a:r>
              <a:rPr sz="2450" spc="-30" dirty="0">
                <a:latin typeface="Calibri"/>
                <a:cs typeface="Calibri"/>
              </a:rPr>
              <a:t> </a:t>
            </a:r>
            <a:r>
              <a:rPr sz="2450" spc="5" dirty="0">
                <a:latin typeface="Calibri"/>
                <a:cs typeface="Calibri"/>
              </a:rPr>
              <a:t>edilmesi,</a:t>
            </a:r>
            <a:endParaRPr sz="2450">
              <a:latin typeface="Calibri"/>
              <a:cs typeface="Calibri"/>
            </a:endParaRPr>
          </a:p>
        </p:txBody>
      </p:sp>
      <p:grpSp>
        <p:nvGrpSpPr>
          <p:cNvPr id="25" name="object 25"/>
          <p:cNvGrpSpPr/>
          <p:nvPr/>
        </p:nvGrpSpPr>
        <p:grpSpPr>
          <a:xfrm>
            <a:off x="1373619" y="7564716"/>
            <a:ext cx="6299835" cy="493395"/>
            <a:chOff x="1373619" y="7564716"/>
            <a:chExt cx="6299835" cy="493395"/>
          </a:xfrm>
        </p:grpSpPr>
        <p:sp>
          <p:nvSpPr>
            <p:cNvPr id="26" name="object 26"/>
            <p:cNvSpPr/>
            <p:nvPr/>
          </p:nvSpPr>
          <p:spPr>
            <a:xfrm>
              <a:off x="1381874" y="7572971"/>
              <a:ext cx="6283325" cy="476884"/>
            </a:xfrm>
            <a:custGeom>
              <a:avLst/>
              <a:gdLst/>
              <a:ahLst/>
              <a:cxnLst/>
              <a:rect l="l" t="t" r="r" b="b"/>
              <a:pathLst>
                <a:path w="6283325" h="476884">
                  <a:moveTo>
                    <a:pt x="6235190" y="0"/>
                  </a:moveTo>
                  <a:lnTo>
                    <a:pt x="47654" y="0"/>
                  </a:lnTo>
                  <a:lnTo>
                    <a:pt x="29117" y="3749"/>
                  </a:lnTo>
                  <a:lnTo>
                    <a:pt x="13969" y="13969"/>
                  </a:lnTo>
                  <a:lnTo>
                    <a:pt x="3749" y="29117"/>
                  </a:lnTo>
                  <a:lnTo>
                    <a:pt x="0" y="47654"/>
                  </a:lnTo>
                  <a:lnTo>
                    <a:pt x="0" y="428680"/>
                  </a:lnTo>
                  <a:lnTo>
                    <a:pt x="3749" y="447216"/>
                  </a:lnTo>
                  <a:lnTo>
                    <a:pt x="13969" y="462365"/>
                  </a:lnTo>
                  <a:lnTo>
                    <a:pt x="29117" y="472585"/>
                  </a:lnTo>
                  <a:lnTo>
                    <a:pt x="47654" y="476334"/>
                  </a:lnTo>
                  <a:lnTo>
                    <a:pt x="6235190" y="476334"/>
                  </a:lnTo>
                  <a:lnTo>
                    <a:pt x="6253727" y="472585"/>
                  </a:lnTo>
                  <a:lnTo>
                    <a:pt x="6268876" y="462365"/>
                  </a:lnTo>
                  <a:lnTo>
                    <a:pt x="6279096" y="447216"/>
                  </a:lnTo>
                  <a:lnTo>
                    <a:pt x="6282845" y="428680"/>
                  </a:lnTo>
                  <a:lnTo>
                    <a:pt x="6282845" y="47654"/>
                  </a:lnTo>
                  <a:lnTo>
                    <a:pt x="6279096" y="29117"/>
                  </a:lnTo>
                  <a:lnTo>
                    <a:pt x="6268876" y="13969"/>
                  </a:lnTo>
                  <a:lnTo>
                    <a:pt x="6253727" y="3749"/>
                  </a:lnTo>
                  <a:lnTo>
                    <a:pt x="6235190" y="0"/>
                  </a:lnTo>
                  <a:close/>
                </a:path>
              </a:pathLst>
            </a:custGeom>
            <a:solidFill>
              <a:srgbClr val="FFFFFF"/>
            </a:solidFill>
          </p:spPr>
          <p:txBody>
            <a:bodyPr wrap="square" lIns="0" tIns="0" rIns="0" bIns="0" rtlCol="0"/>
            <a:lstStyle/>
            <a:p>
              <a:endParaRPr/>
            </a:p>
          </p:txBody>
        </p:sp>
        <p:sp>
          <p:nvSpPr>
            <p:cNvPr id="27" name="object 27"/>
            <p:cNvSpPr/>
            <p:nvPr/>
          </p:nvSpPr>
          <p:spPr>
            <a:xfrm>
              <a:off x="1381874" y="7572971"/>
              <a:ext cx="6283325" cy="476884"/>
            </a:xfrm>
            <a:custGeom>
              <a:avLst/>
              <a:gdLst/>
              <a:ahLst/>
              <a:cxnLst/>
              <a:rect l="l" t="t" r="r" b="b"/>
              <a:pathLst>
                <a:path w="6283325" h="476884">
                  <a:moveTo>
                    <a:pt x="0" y="47654"/>
                  </a:moveTo>
                  <a:lnTo>
                    <a:pt x="3749" y="29117"/>
                  </a:lnTo>
                  <a:lnTo>
                    <a:pt x="13969" y="13969"/>
                  </a:lnTo>
                  <a:lnTo>
                    <a:pt x="29117" y="3749"/>
                  </a:lnTo>
                  <a:lnTo>
                    <a:pt x="47654" y="0"/>
                  </a:lnTo>
                  <a:lnTo>
                    <a:pt x="6235190" y="0"/>
                  </a:lnTo>
                  <a:lnTo>
                    <a:pt x="6253727" y="3749"/>
                  </a:lnTo>
                  <a:lnTo>
                    <a:pt x="6268876" y="13969"/>
                  </a:lnTo>
                  <a:lnTo>
                    <a:pt x="6279096" y="29117"/>
                  </a:lnTo>
                  <a:lnTo>
                    <a:pt x="6282845" y="47654"/>
                  </a:lnTo>
                  <a:lnTo>
                    <a:pt x="6282845" y="428680"/>
                  </a:lnTo>
                  <a:lnTo>
                    <a:pt x="6279096" y="447216"/>
                  </a:lnTo>
                  <a:lnTo>
                    <a:pt x="6268876" y="462365"/>
                  </a:lnTo>
                  <a:lnTo>
                    <a:pt x="6253727" y="472585"/>
                  </a:lnTo>
                  <a:lnTo>
                    <a:pt x="6235190" y="476334"/>
                  </a:lnTo>
                  <a:lnTo>
                    <a:pt x="47654" y="476334"/>
                  </a:lnTo>
                  <a:lnTo>
                    <a:pt x="29117" y="472585"/>
                  </a:lnTo>
                  <a:lnTo>
                    <a:pt x="13969" y="462365"/>
                  </a:lnTo>
                  <a:lnTo>
                    <a:pt x="3749" y="447216"/>
                  </a:lnTo>
                  <a:lnTo>
                    <a:pt x="0" y="428680"/>
                  </a:lnTo>
                  <a:lnTo>
                    <a:pt x="0" y="47654"/>
                  </a:lnTo>
                  <a:close/>
                </a:path>
              </a:pathLst>
            </a:custGeom>
            <a:ln w="16338">
              <a:solidFill>
                <a:srgbClr val="528BC1"/>
              </a:solidFill>
            </a:ln>
          </p:spPr>
          <p:txBody>
            <a:bodyPr wrap="square" lIns="0" tIns="0" rIns="0" bIns="0" rtlCol="0"/>
            <a:lstStyle/>
            <a:p>
              <a:endParaRPr/>
            </a:p>
          </p:txBody>
        </p:sp>
      </p:grpSp>
      <p:sp>
        <p:nvSpPr>
          <p:cNvPr id="28" name="object 28"/>
          <p:cNvSpPr txBox="1"/>
          <p:nvPr/>
        </p:nvSpPr>
        <p:spPr>
          <a:xfrm>
            <a:off x="3292004" y="7573258"/>
            <a:ext cx="2461260" cy="402590"/>
          </a:xfrm>
          <a:prstGeom prst="rect">
            <a:avLst/>
          </a:prstGeom>
        </p:spPr>
        <p:txBody>
          <a:bodyPr vert="horz" wrap="square" lIns="0" tIns="15875" rIns="0" bIns="0" rtlCol="0">
            <a:spAutoFit/>
          </a:bodyPr>
          <a:lstStyle/>
          <a:p>
            <a:pPr marL="12700">
              <a:lnSpc>
                <a:spcPct val="100000"/>
              </a:lnSpc>
              <a:spcBef>
                <a:spcPts val="125"/>
              </a:spcBef>
            </a:pPr>
            <a:r>
              <a:rPr sz="2450" spc="-5" dirty="0">
                <a:latin typeface="Calibri"/>
                <a:cs typeface="Calibri"/>
              </a:rPr>
              <a:t>Rekabet</a:t>
            </a:r>
            <a:r>
              <a:rPr sz="2450" spc="-40" dirty="0">
                <a:latin typeface="Calibri"/>
                <a:cs typeface="Calibri"/>
              </a:rPr>
              <a:t> </a:t>
            </a:r>
            <a:r>
              <a:rPr sz="2450" dirty="0">
                <a:latin typeface="Calibri"/>
                <a:cs typeface="Calibri"/>
              </a:rPr>
              <a:t>edebilirlik,</a:t>
            </a:r>
            <a:endParaRPr sz="2450">
              <a:latin typeface="Calibri"/>
              <a:cs typeface="Calibri"/>
            </a:endParaRPr>
          </a:p>
        </p:txBody>
      </p:sp>
      <p:grpSp>
        <p:nvGrpSpPr>
          <p:cNvPr id="29" name="object 29"/>
          <p:cNvGrpSpPr/>
          <p:nvPr/>
        </p:nvGrpSpPr>
        <p:grpSpPr>
          <a:xfrm>
            <a:off x="1373619" y="8113947"/>
            <a:ext cx="6299835" cy="493395"/>
            <a:chOff x="1373619" y="8113947"/>
            <a:chExt cx="6299835" cy="493395"/>
          </a:xfrm>
        </p:grpSpPr>
        <p:sp>
          <p:nvSpPr>
            <p:cNvPr id="30" name="object 30"/>
            <p:cNvSpPr/>
            <p:nvPr/>
          </p:nvSpPr>
          <p:spPr>
            <a:xfrm>
              <a:off x="1381874" y="8122202"/>
              <a:ext cx="6283325" cy="476884"/>
            </a:xfrm>
            <a:custGeom>
              <a:avLst/>
              <a:gdLst/>
              <a:ahLst/>
              <a:cxnLst/>
              <a:rect l="l" t="t" r="r" b="b"/>
              <a:pathLst>
                <a:path w="6283325" h="476884">
                  <a:moveTo>
                    <a:pt x="6235190" y="0"/>
                  </a:moveTo>
                  <a:lnTo>
                    <a:pt x="47654" y="0"/>
                  </a:lnTo>
                  <a:lnTo>
                    <a:pt x="29117" y="3749"/>
                  </a:lnTo>
                  <a:lnTo>
                    <a:pt x="13969" y="13969"/>
                  </a:lnTo>
                  <a:lnTo>
                    <a:pt x="3749" y="29117"/>
                  </a:lnTo>
                  <a:lnTo>
                    <a:pt x="0" y="47654"/>
                  </a:lnTo>
                  <a:lnTo>
                    <a:pt x="0" y="428680"/>
                  </a:lnTo>
                  <a:lnTo>
                    <a:pt x="3749" y="447216"/>
                  </a:lnTo>
                  <a:lnTo>
                    <a:pt x="13969" y="462365"/>
                  </a:lnTo>
                  <a:lnTo>
                    <a:pt x="29117" y="472585"/>
                  </a:lnTo>
                  <a:lnTo>
                    <a:pt x="47654" y="476334"/>
                  </a:lnTo>
                  <a:lnTo>
                    <a:pt x="6235190" y="476334"/>
                  </a:lnTo>
                  <a:lnTo>
                    <a:pt x="6253727" y="472585"/>
                  </a:lnTo>
                  <a:lnTo>
                    <a:pt x="6268876" y="462365"/>
                  </a:lnTo>
                  <a:lnTo>
                    <a:pt x="6279096" y="447216"/>
                  </a:lnTo>
                  <a:lnTo>
                    <a:pt x="6282845" y="428680"/>
                  </a:lnTo>
                  <a:lnTo>
                    <a:pt x="6282845" y="47654"/>
                  </a:lnTo>
                  <a:lnTo>
                    <a:pt x="6279096" y="29117"/>
                  </a:lnTo>
                  <a:lnTo>
                    <a:pt x="6268876" y="13969"/>
                  </a:lnTo>
                  <a:lnTo>
                    <a:pt x="6253727" y="3749"/>
                  </a:lnTo>
                  <a:lnTo>
                    <a:pt x="6235190" y="0"/>
                  </a:lnTo>
                  <a:close/>
                </a:path>
              </a:pathLst>
            </a:custGeom>
            <a:solidFill>
              <a:srgbClr val="FFFFFF"/>
            </a:solidFill>
          </p:spPr>
          <p:txBody>
            <a:bodyPr wrap="square" lIns="0" tIns="0" rIns="0" bIns="0" rtlCol="0"/>
            <a:lstStyle/>
            <a:p>
              <a:endParaRPr/>
            </a:p>
          </p:txBody>
        </p:sp>
        <p:sp>
          <p:nvSpPr>
            <p:cNvPr id="31" name="object 31"/>
            <p:cNvSpPr/>
            <p:nvPr/>
          </p:nvSpPr>
          <p:spPr>
            <a:xfrm>
              <a:off x="1381874" y="8122202"/>
              <a:ext cx="6283325" cy="476884"/>
            </a:xfrm>
            <a:custGeom>
              <a:avLst/>
              <a:gdLst/>
              <a:ahLst/>
              <a:cxnLst/>
              <a:rect l="l" t="t" r="r" b="b"/>
              <a:pathLst>
                <a:path w="6283325" h="476884">
                  <a:moveTo>
                    <a:pt x="0" y="47654"/>
                  </a:moveTo>
                  <a:lnTo>
                    <a:pt x="3749" y="29117"/>
                  </a:lnTo>
                  <a:lnTo>
                    <a:pt x="13969" y="13969"/>
                  </a:lnTo>
                  <a:lnTo>
                    <a:pt x="29117" y="3749"/>
                  </a:lnTo>
                  <a:lnTo>
                    <a:pt x="47654" y="0"/>
                  </a:lnTo>
                  <a:lnTo>
                    <a:pt x="6235190" y="0"/>
                  </a:lnTo>
                  <a:lnTo>
                    <a:pt x="6253727" y="3749"/>
                  </a:lnTo>
                  <a:lnTo>
                    <a:pt x="6268876" y="13969"/>
                  </a:lnTo>
                  <a:lnTo>
                    <a:pt x="6279096" y="29117"/>
                  </a:lnTo>
                  <a:lnTo>
                    <a:pt x="6282845" y="47654"/>
                  </a:lnTo>
                  <a:lnTo>
                    <a:pt x="6282845" y="428680"/>
                  </a:lnTo>
                  <a:lnTo>
                    <a:pt x="6279096" y="447216"/>
                  </a:lnTo>
                  <a:lnTo>
                    <a:pt x="6268876" y="462365"/>
                  </a:lnTo>
                  <a:lnTo>
                    <a:pt x="6253727" y="472585"/>
                  </a:lnTo>
                  <a:lnTo>
                    <a:pt x="6235190" y="476334"/>
                  </a:lnTo>
                  <a:lnTo>
                    <a:pt x="47654" y="476334"/>
                  </a:lnTo>
                  <a:lnTo>
                    <a:pt x="29117" y="472585"/>
                  </a:lnTo>
                  <a:lnTo>
                    <a:pt x="13969" y="462365"/>
                  </a:lnTo>
                  <a:lnTo>
                    <a:pt x="3749" y="447216"/>
                  </a:lnTo>
                  <a:lnTo>
                    <a:pt x="0" y="428680"/>
                  </a:lnTo>
                  <a:lnTo>
                    <a:pt x="0" y="47654"/>
                  </a:lnTo>
                  <a:close/>
                </a:path>
              </a:pathLst>
            </a:custGeom>
            <a:ln w="16338">
              <a:solidFill>
                <a:srgbClr val="528BC1"/>
              </a:solidFill>
            </a:ln>
          </p:spPr>
          <p:txBody>
            <a:bodyPr wrap="square" lIns="0" tIns="0" rIns="0" bIns="0" rtlCol="0"/>
            <a:lstStyle/>
            <a:p>
              <a:endParaRPr/>
            </a:p>
          </p:txBody>
        </p:sp>
      </p:grpSp>
      <p:sp>
        <p:nvSpPr>
          <p:cNvPr id="32" name="object 32"/>
          <p:cNvSpPr txBox="1"/>
          <p:nvPr/>
        </p:nvSpPr>
        <p:spPr>
          <a:xfrm>
            <a:off x="3616473" y="8122174"/>
            <a:ext cx="1811655" cy="402590"/>
          </a:xfrm>
          <a:prstGeom prst="rect">
            <a:avLst/>
          </a:prstGeom>
        </p:spPr>
        <p:txBody>
          <a:bodyPr vert="horz" wrap="square" lIns="0" tIns="15875" rIns="0" bIns="0" rtlCol="0">
            <a:spAutoFit/>
          </a:bodyPr>
          <a:lstStyle/>
          <a:p>
            <a:pPr marL="12700">
              <a:lnSpc>
                <a:spcPct val="100000"/>
              </a:lnSpc>
              <a:spcBef>
                <a:spcPts val="125"/>
              </a:spcBef>
            </a:pPr>
            <a:r>
              <a:rPr sz="2450" spc="-15" dirty="0">
                <a:latin typeface="Calibri"/>
                <a:cs typeface="Calibri"/>
              </a:rPr>
              <a:t>Sürdürülebilir,</a:t>
            </a:r>
            <a:endParaRPr sz="2450">
              <a:latin typeface="Calibri"/>
              <a:cs typeface="Calibri"/>
            </a:endParaRPr>
          </a:p>
        </p:txBody>
      </p:sp>
      <p:grpSp>
        <p:nvGrpSpPr>
          <p:cNvPr id="33" name="object 33"/>
          <p:cNvGrpSpPr/>
          <p:nvPr/>
        </p:nvGrpSpPr>
        <p:grpSpPr>
          <a:xfrm>
            <a:off x="1373704" y="8663263"/>
            <a:ext cx="6299200" cy="491490"/>
            <a:chOff x="1373704" y="8663263"/>
            <a:chExt cx="6299200" cy="491490"/>
          </a:xfrm>
        </p:grpSpPr>
        <p:sp>
          <p:nvSpPr>
            <p:cNvPr id="34" name="object 34"/>
            <p:cNvSpPr/>
            <p:nvPr/>
          </p:nvSpPr>
          <p:spPr>
            <a:xfrm>
              <a:off x="1381874" y="8671432"/>
              <a:ext cx="6283325" cy="475615"/>
            </a:xfrm>
            <a:custGeom>
              <a:avLst/>
              <a:gdLst/>
              <a:ahLst/>
              <a:cxnLst/>
              <a:rect l="l" t="t" r="r" b="b"/>
              <a:pathLst>
                <a:path w="6283325" h="475615">
                  <a:moveTo>
                    <a:pt x="6235295" y="0"/>
                  </a:moveTo>
                  <a:lnTo>
                    <a:pt x="47549" y="0"/>
                  </a:lnTo>
                  <a:lnTo>
                    <a:pt x="29029" y="3732"/>
                  </a:lnTo>
                  <a:lnTo>
                    <a:pt x="13916" y="13916"/>
                  </a:lnTo>
                  <a:lnTo>
                    <a:pt x="3732" y="29029"/>
                  </a:lnTo>
                  <a:lnTo>
                    <a:pt x="0" y="47549"/>
                  </a:lnTo>
                  <a:lnTo>
                    <a:pt x="0" y="427528"/>
                  </a:lnTo>
                  <a:lnTo>
                    <a:pt x="3732" y="446048"/>
                  </a:lnTo>
                  <a:lnTo>
                    <a:pt x="13916" y="461161"/>
                  </a:lnTo>
                  <a:lnTo>
                    <a:pt x="29029" y="471345"/>
                  </a:lnTo>
                  <a:lnTo>
                    <a:pt x="47549" y="475078"/>
                  </a:lnTo>
                  <a:lnTo>
                    <a:pt x="6235295" y="475078"/>
                  </a:lnTo>
                  <a:lnTo>
                    <a:pt x="6253815" y="471345"/>
                  </a:lnTo>
                  <a:lnTo>
                    <a:pt x="6268928" y="461161"/>
                  </a:lnTo>
                  <a:lnTo>
                    <a:pt x="6279112" y="446048"/>
                  </a:lnTo>
                  <a:lnTo>
                    <a:pt x="6282845" y="427528"/>
                  </a:lnTo>
                  <a:lnTo>
                    <a:pt x="6282845" y="47549"/>
                  </a:lnTo>
                  <a:lnTo>
                    <a:pt x="6279112" y="29029"/>
                  </a:lnTo>
                  <a:lnTo>
                    <a:pt x="6268928" y="13916"/>
                  </a:lnTo>
                  <a:lnTo>
                    <a:pt x="6253815" y="3732"/>
                  </a:lnTo>
                  <a:lnTo>
                    <a:pt x="6235295" y="0"/>
                  </a:lnTo>
                  <a:close/>
                </a:path>
              </a:pathLst>
            </a:custGeom>
            <a:solidFill>
              <a:srgbClr val="FFFFFF"/>
            </a:solidFill>
          </p:spPr>
          <p:txBody>
            <a:bodyPr wrap="square" lIns="0" tIns="0" rIns="0" bIns="0" rtlCol="0"/>
            <a:lstStyle/>
            <a:p>
              <a:endParaRPr/>
            </a:p>
          </p:txBody>
        </p:sp>
        <p:sp>
          <p:nvSpPr>
            <p:cNvPr id="35" name="object 35"/>
            <p:cNvSpPr/>
            <p:nvPr/>
          </p:nvSpPr>
          <p:spPr>
            <a:xfrm>
              <a:off x="1381874" y="8671432"/>
              <a:ext cx="6283325" cy="475615"/>
            </a:xfrm>
            <a:custGeom>
              <a:avLst/>
              <a:gdLst/>
              <a:ahLst/>
              <a:cxnLst/>
              <a:rect l="l" t="t" r="r" b="b"/>
              <a:pathLst>
                <a:path w="6283325" h="475615">
                  <a:moveTo>
                    <a:pt x="0" y="47549"/>
                  </a:moveTo>
                  <a:lnTo>
                    <a:pt x="3732" y="29029"/>
                  </a:lnTo>
                  <a:lnTo>
                    <a:pt x="13916" y="13916"/>
                  </a:lnTo>
                  <a:lnTo>
                    <a:pt x="29029" y="3732"/>
                  </a:lnTo>
                  <a:lnTo>
                    <a:pt x="47549" y="0"/>
                  </a:lnTo>
                  <a:lnTo>
                    <a:pt x="6235295" y="0"/>
                  </a:lnTo>
                  <a:lnTo>
                    <a:pt x="6253815" y="3732"/>
                  </a:lnTo>
                  <a:lnTo>
                    <a:pt x="6268928" y="13916"/>
                  </a:lnTo>
                  <a:lnTo>
                    <a:pt x="6279112" y="29029"/>
                  </a:lnTo>
                  <a:lnTo>
                    <a:pt x="6282845" y="47549"/>
                  </a:lnTo>
                  <a:lnTo>
                    <a:pt x="6282845" y="427528"/>
                  </a:lnTo>
                  <a:lnTo>
                    <a:pt x="6279112" y="446048"/>
                  </a:lnTo>
                  <a:lnTo>
                    <a:pt x="6268928" y="461161"/>
                  </a:lnTo>
                  <a:lnTo>
                    <a:pt x="6253815" y="471345"/>
                  </a:lnTo>
                  <a:lnTo>
                    <a:pt x="6235295" y="475078"/>
                  </a:lnTo>
                  <a:lnTo>
                    <a:pt x="47549" y="475078"/>
                  </a:lnTo>
                  <a:lnTo>
                    <a:pt x="29029" y="471345"/>
                  </a:lnTo>
                  <a:lnTo>
                    <a:pt x="13916" y="461161"/>
                  </a:lnTo>
                  <a:lnTo>
                    <a:pt x="3732" y="446048"/>
                  </a:lnTo>
                  <a:lnTo>
                    <a:pt x="0" y="427528"/>
                  </a:lnTo>
                  <a:lnTo>
                    <a:pt x="0" y="47549"/>
                  </a:lnTo>
                  <a:close/>
                </a:path>
              </a:pathLst>
            </a:custGeom>
            <a:ln w="16338">
              <a:solidFill>
                <a:srgbClr val="528BC1"/>
              </a:solidFill>
            </a:ln>
          </p:spPr>
          <p:txBody>
            <a:bodyPr wrap="square" lIns="0" tIns="0" rIns="0" bIns="0" rtlCol="0"/>
            <a:lstStyle/>
            <a:p>
              <a:endParaRPr/>
            </a:p>
          </p:txBody>
        </p:sp>
      </p:grpSp>
      <p:sp>
        <p:nvSpPr>
          <p:cNvPr id="36" name="object 36"/>
          <p:cNvSpPr txBox="1"/>
          <p:nvPr/>
        </p:nvSpPr>
        <p:spPr>
          <a:xfrm>
            <a:off x="1988681" y="8670944"/>
            <a:ext cx="5065395" cy="403225"/>
          </a:xfrm>
          <a:prstGeom prst="rect">
            <a:avLst/>
          </a:prstGeom>
        </p:spPr>
        <p:txBody>
          <a:bodyPr vert="horz" wrap="square" lIns="0" tIns="15875" rIns="0" bIns="0" rtlCol="0">
            <a:spAutoFit/>
          </a:bodyPr>
          <a:lstStyle/>
          <a:p>
            <a:pPr marL="12700">
              <a:lnSpc>
                <a:spcPct val="100000"/>
              </a:lnSpc>
              <a:spcBef>
                <a:spcPts val="125"/>
              </a:spcBef>
            </a:pPr>
            <a:r>
              <a:rPr sz="2450" spc="-15" dirty="0">
                <a:latin typeface="Calibri"/>
                <a:cs typeface="Calibri"/>
              </a:rPr>
              <a:t>Tarım-Sanayi</a:t>
            </a:r>
            <a:r>
              <a:rPr sz="2450" spc="-5" dirty="0">
                <a:latin typeface="Calibri"/>
                <a:cs typeface="Calibri"/>
              </a:rPr>
              <a:t> entegrasyonunun</a:t>
            </a:r>
            <a:r>
              <a:rPr sz="2450" dirty="0">
                <a:latin typeface="Calibri"/>
                <a:cs typeface="Calibri"/>
              </a:rPr>
              <a:t> </a:t>
            </a:r>
            <a:r>
              <a:rPr sz="2450" spc="10" dirty="0">
                <a:latin typeface="Calibri"/>
                <a:cs typeface="Calibri"/>
              </a:rPr>
              <a:t>sağlama</a:t>
            </a:r>
            <a:endParaRPr sz="2450">
              <a:latin typeface="Calibri"/>
              <a:cs typeface="Calibri"/>
            </a:endParaRPr>
          </a:p>
        </p:txBody>
      </p:sp>
      <p:sp>
        <p:nvSpPr>
          <p:cNvPr id="43" name="object 43"/>
          <p:cNvSpPr txBox="1"/>
          <p:nvPr/>
        </p:nvSpPr>
        <p:spPr>
          <a:xfrm>
            <a:off x="18416527" y="10608438"/>
            <a:ext cx="201295" cy="341630"/>
          </a:xfrm>
          <a:prstGeom prst="rect">
            <a:avLst/>
          </a:prstGeom>
        </p:spPr>
        <p:txBody>
          <a:bodyPr vert="horz" wrap="square" lIns="0" tIns="12065" rIns="0" bIns="0" rtlCol="0">
            <a:spAutoFit/>
          </a:bodyPr>
          <a:lstStyle/>
          <a:p>
            <a:pPr marL="38100">
              <a:lnSpc>
                <a:spcPct val="100000"/>
              </a:lnSpc>
              <a:spcBef>
                <a:spcPts val="95"/>
              </a:spcBef>
            </a:pPr>
            <a:fld id="{81D60167-4931-47E6-BA6A-407CBD079E47}" type="slidenum">
              <a:rPr sz="1950" spc="5" dirty="0">
                <a:solidFill>
                  <a:srgbClr val="4789B0"/>
                </a:solidFill>
                <a:latin typeface="Times New Roman"/>
                <a:cs typeface="Times New Roman"/>
              </a:rPr>
              <a:t>2</a:t>
            </a:fld>
            <a:endParaRPr sz="1950">
              <a:latin typeface="Times New Roman"/>
              <a:cs typeface="Times New Roman"/>
            </a:endParaRPr>
          </a:p>
        </p:txBody>
      </p:sp>
      <p:sp>
        <p:nvSpPr>
          <p:cNvPr id="44" name="object 44"/>
          <p:cNvSpPr txBox="1">
            <a:spLocks noGrp="1"/>
          </p:cNvSpPr>
          <p:nvPr>
            <p:ph type="ftr" sz="quarter" idx="5"/>
          </p:nvPr>
        </p:nvSpPr>
        <p:spPr>
          <a:prstGeom prst="rect">
            <a:avLst/>
          </a:prstGeom>
        </p:spPr>
        <p:txBody>
          <a:bodyPr vert="horz" wrap="square" lIns="0" tIns="0" rIns="0" bIns="0" rtlCol="0">
            <a:spAutoFit/>
          </a:bodyPr>
          <a:lstStyle/>
          <a:p>
            <a:pPr marL="12700">
              <a:lnSpc>
                <a:spcPts val="1380"/>
              </a:lnSpc>
            </a:pPr>
            <a:r>
              <a:rPr dirty="0"/>
              <a:t>Tarıma</a:t>
            </a:r>
            <a:r>
              <a:rPr spc="-15" dirty="0"/>
              <a:t> </a:t>
            </a:r>
            <a:r>
              <a:rPr spc="-10" dirty="0"/>
              <a:t>Dayalı</a:t>
            </a:r>
            <a:r>
              <a:rPr spc="25" dirty="0"/>
              <a:t> </a:t>
            </a:r>
            <a:r>
              <a:rPr dirty="0"/>
              <a:t>Sera</a:t>
            </a:r>
            <a:r>
              <a:rPr spc="-10" dirty="0"/>
              <a:t> </a:t>
            </a:r>
            <a:r>
              <a:rPr dirty="0"/>
              <a:t>İhtisas</a:t>
            </a:r>
            <a:r>
              <a:rPr spc="-35" dirty="0"/>
              <a:t> </a:t>
            </a:r>
            <a:r>
              <a:rPr dirty="0"/>
              <a:t>Organize</a:t>
            </a:r>
            <a:r>
              <a:rPr spc="-30" dirty="0"/>
              <a:t> </a:t>
            </a:r>
            <a:r>
              <a:rPr spc="-10" dirty="0"/>
              <a:t>Sanayi</a:t>
            </a:r>
            <a:r>
              <a:rPr spc="30" dirty="0"/>
              <a:t> </a:t>
            </a:r>
            <a:r>
              <a:rPr spc="-5" dirty="0"/>
              <a:t>Bölgesi</a:t>
            </a:r>
          </a:p>
        </p:txBody>
      </p:sp>
      <p:sp>
        <p:nvSpPr>
          <p:cNvPr id="37" name="object 37"/>
          <p:cNvSpPr txBox="1"/>
          <p:nvPr/>
        </p:nvSpPr>
        <p:spPr>
          <a:xfrm>
            <a:off x="12481483" y="1092176"/>
            <a:ext cx="7623175" cy="734060"/>
          </a:xfrm>
          <a:prstGeom prst="rect">
            <a:avLst/>
          </a:prstGeom>
          <a:solidFill>
            <a:srgbClr val="E8EAEB"/>
          </a:solidFill>
          <a:ln w="10054">
            <a:solidFill>
              <a:srgbClr val="D2DEEE"/>
            </a:solidFill>
          </a:ln>
        </p:spPr>
        <p:txBody>
          <a:bodyPr vert="horz" wrap="square" lIns="0" tIns="78740" rIns="0" bIns="0" rtlCol="0">
            <a:spAutoFit/>
          </a:bodyPr>
          <a:lstStyle/>
          <a:p>
            <a:pPr marL="377190" indent="-236854">
              <a:lnSpc>
                <a:spcPct val="100000"/>
              </a:lnSpc>
              <a:spcBef>
                <a:spcPts val="620"/>
              </a:spcBef>
              <a:buClr>
                <a:srgbClr val="000000"/>
              </a:buClr>
              <a:buFont typeface="Arial MT"/>
              <a:buChar char="•"/>
              <a:tabLst>
                <a:tab pos="377825" algn="l"/>
              </a:tabLst>
            </a:pPr>
            <a:r>
              <a:rPr sz="2650" spc="-10" dirty="0">
                <a:solidFill>
                  <a:srgbClr val="004081"/>
                </a:solidFill>
                <a:latin typeface="Calibri"/>
                <a:cs typeface="Calibri"/>
              </a:rPr>
              <a:t>TDİOSB</a:t>
            </a:r>
            <a:r>
              <a:rPr sz="2650" spc="-20" dirty="0">
                <a:solidFill>
                  <a:srgbClr val="004081"/>
                </a:solidFill>
                <a:latin typeface="Calibri"/>
                <a:cs typeface="Calibri"/>
              </a:rPr>
              <a:t> </a:t>
            </a:r>
            <a:r>
              <a:rPr sz="2650" spc="-10" dirty="0">
                <a:solidFill>
                  <a:srgbClr val="004081"/>
                </a:solidFill>
                <a:latin typeface="Calibri"/>
                <a:cs typeface="Calibri"/>
              </a:rPr>
              <a:t>Nedir?</a:t>
            </a:r>
            <a:endParaRPr sz="2650">
              <a:latin typeface="Calibri"/>
              <a:cs typeface="Calibri"/>
            </a:endParaRPr>
          </a:p>
        </p:txBody>
      </p:sp>
      <p:sp>
        <p:nvSpPr>
          <p:cNvPr id="38" name="object 38"/>
          <p:cNvSpPr txBox="1"/>
          <p:nvPr/>
        </p:nvSpPr>
        <p:spPr>
          <a:xfrm>
            <a:off x="9176437" y="3120343"/>
            <a:ext cx="9566910" cy="1232535"/>
          </a:xfrm>
          <a:prstGeom prst="rect">
            <a:avLst/>
          </a:prstGeom>
        </p:spPr>
        <p:txBody>
          <a:bodyPr vert="horz" wrap="square" lIns="0" tIns="12700" rIns="0" bIns="0" rtlCol="0">
            <a:spAutoFit/>
          </a:bodyPr>
          <a:lstStyle/>
          <a:p>
            <a:pPr marL="12700" marR="5080">
              <a:lnSpc>
                <a:spcPct val="100200"/>
              </a:lnSpc>
              <a:spcBef>
                <a:spcPts val="100"/>
              </a:spcBef>
              <a:tabLst>
                <a:tab pos="2129790" algn="l"/>
                <a:tab pos="4138929" algn="l"/>
                <a:tab pos="5810250" algn="l"/>
                <a:tab pos="7512050" algn="l"/>
              </a:tabLst>
            </a:pPr>
            <a:r>
              <a:rPr sz="3950" spc="-475" dirty="0">
                <a:latin typeface="Arial MT"/>
                <a:cs typeface="Arial MT"/>
              </a:rPr>
              <a:t>TDİOSB	</a:t>
            </a:r>
            <a:r>
              <a:rPr lang="tr-TR" sz="3950" dirty="0">
                <a:latin typeface="Arial MT"/>
                <a:cs typeface="Arial MT"/>
              </a:rPr>
              <a:t>(</a:t>
            </a:r>
            <a:r>
              <a:rPr lang="tr-TR" sz="3950" spc="5" dirty="0">
                <a:latin typeface="Arial MT"/>
              </a:rPr>
              <a:t>Tarıma	Dayalı	ihtisas	</a:t>
            </a:r>
            <a:r>
              <a:rPr sz="3950" spc="5" dirty="0">
                <a:latin typeface="Arial MT"/>
              </a:rPr>
              <a:t>Organize  Sanayi Bölgesi):</a:t>
            </a:r>
          </a:p>
        </p:txBody>
      </p:sp>
      <p:sp>
        <p:nvSpPr>
          <p:cNvPr id="39" name="object 39"/>
          <p:cNvSpPr txBox="1"/>
          <p:nvPr/>
        </p:nvSpPr>
        <p:spPr>
          <a:xfrm>
            <a:off x="9176437" y="4930374"/>
            <a:ext cx="9567545" cy="629285"/>
          </a:xfrm>
          <a:prstGeom prst="rect">
            <a:avLst/>
          </a:prstGeom>
        </p:spPr>
        <p:txBody>
          <a:bodyPr vert="horz" wrap="square" lIns="0" tIns="13335" rIns="0" bIns="0" rtlCol="0">
            <a:spAutoFit/>
          </a:bodyPr>
          <a:lstStyle/>
          <a:p>
            <a:pPr marL="12700">
              <a:lnSpc>
                <a:spcPct val="100000"/>
              </a:lnSpc>
              <a:spcBef>
                <a:spcPts val="105"/>
              </a:spcBef>
            </a:pPr>
            <a:r>
              <a:rPr sz="3950" spc="5" dirty="0">
                <a:latin typeface="Arial MT"/>
                <a:cs typeface="Arial MT"/>
              </a:rPr>
              <a:t>Kamu</a:t>
            </a:r>
            <a:r>
              <a:rPr sz="3950" spc="415" dirty="0">
                <a:latin typeface="Arial MT"/>
                <a:cs typeface="Arial MT"/>
              </a:rPr>
              <a:t> </a:t>
            </a:r>
            <a:r>
              <a:rPr sz="3950" dirty="0">
                <a:latin typeface="Arial MT"/>
                <a:cs typeface="Arial MT"/>
              </a:rPr>
              <a:t>tüzel</a:t>
            </a:r>
            <a:r>
              <a:rPr sz="3950" spc="415" dirty="0">
                <a:latin typeface="Arial MT"/>
                <a:cs typeface="Arial MT"/>
              </a:rPr>
              <a:t> </a:t>
            </a:r>
            <a:r>
              <a:rPr sz="3950" spc="5" dirty="0">
                <a:latin typeface="Arial MT"/>
              </a:rPr>
              <a:t>kişi / kişilerince kurulan; tarım</a:t>
            </a:r>
          </a:p>
        </p:txBody>
      </p:sp>
      <p:sp>
        <p:nvSpPr>
          <p:cNvPr id="40" name="object 40"/>
          <p:cNvSpPr txBox="1"/>
          <p:nvPr/>
        </p:nvSpPr>
        <p:spPr>
          <a:xfrm>
            <a:off x="9176437" y="5533648"/>
            <a:ext cx="9564370" cy="629285"/>
          </a:xfrm>
          <a:prstGeom prst="rect">
            <a:avLst/>
          </a:prstGeom>
        </p:spPr>
        <p:txBody>
          <a:bodyPr vert="horz" wrap="square" lIns="0" tIns="13335" rIns="0" bIns="0" rtlCol="0">
            <a:spAutoFit/>
          </a:bodyPr>
          <a:lstStyle/>
          <a:p>
            <a:pPr marL="12700">
              <a:lnSpc>
                <a:spcPct val="100000"/>
              </a:lnSpc>
              <a:spcBef>
                <a:spcPts val="105"/>
              </a:spcBef>
              <a:tabLst>
                <a:tab pos="1026794" algn="l"/>
                <a:tab pos="2966085" algn="l"/>
                <a:tab pos="5942330" algn="l"/>
              </a:tabLst>
            </a:pPr>
            <a:r>
              <a:rPr sz="3950" dirty="0">
                <a:latin typeface="Arial MT"/>
                <a:cs typeface="Arial MT"/>
              </a:rPr>
              <a:t>ve	s</a:t>
            </a:r>
            <a:r>
              <a:rPr sz="3950" spc="10" dirty="0">
                <a:latin typeface="Arial MT"/>
                <a:cs typeface="Arial MT"/>
              </a:rPr>
              <a:t>a</a:t>
            </a:r>
            <a:r>
              <a:rPr sz="3950" dirty="0">
                <a:latin typeface="Arial MT"/>
                <a:cs typeface="Arial MT"/>
              </a:rPr>
              <a:t>nayi	sektö</a:t>
            </a:r>
            <a:r>
              <a:rPr sz="3950" spc="15" dirty="0">
                <a:latin typeface="Arial MT"/>
                <a:cs typeface="Arial MT"/>
              </a:rPr>
              <a:t>r</a:t>
            </a:r>
            <a:r>
              <a:rPr sz="3950" spc="-5" dirty="0">
                <a:latin typeface="Arial MT"/>
                <a:cs typeface="Arial MT"/>
              </a:rPr>
              <a:t>ü</a:t>
            </a:r>
            <a:r>
              <a:rPr sz="3950" spc="5" dirty="0">
                <a:latin typeface="Arial MT"/>
                <a:cs typeface="Arial MT"/>
              </a:rPr>
              <a:t>n</a:t>
            </a:r>
            <a:r>
              <a:rPr sz="3950" spc="-5" dirty="0">
                <a:latin typeface="Arial MT"/>
                <a:cs typeface="Arial MT"/>
              </a:rPr>
              <a:t>ü</a:t>
            </a:r>
            <a:r>
              <a:rPr sz="3950" dirty="0">
                <a:latin typeface="Arial MT"/>
                <a:cs typeface="Arial MT"/>
              </a:rPr>
              <a:t>n	ent</a:t>
            </a:r>
            <a:r>
              <a:rPr sz="3950" spc="10" dirty="0">
                <a:latin typeface="Arial MT"/>
                <a:cs typeface="Arial MT"/>
              </a:rPr>
              <a:t>e</a:t>
            </a:r>
            <a:r>
              <a:rPr sz="3950" dirty="0">
                <a:latin typeface="Arial MT"/>
                <a:cs typeface="Arial MT"/>
              </a:rPr>
              <a:t>grasy</a:t>
            </a:r>
            <a:r>
              <a:rPr sz="3950" spc="10" dirty="0">
                <a:latin typeface="Arial MT"/>
                <a:cs typeface="Arial MT"/>
              </a:rPr>
              <a:t>o</a:t>
            </a:r>
            <a:r>
              <a:rPr sz="3950" dirty="0">
                <a:latin typeface="Arial MT"/>
                <a:cs typeface="Arial MT"/>
              </a:rPr>
              <a:t>n</a:t>
            </a:r>
            <a:r>
              <a:rPr sz="3950" spc="5" dirty="0">
                <a:latin typeface="Arial MT"/>
                <a:cs typeface="Arial MT"/>
              </a:rPr>
              <a:t>u</a:t>
            </a:r>
            <a:r>
              <a:rPr sz="3950" dirty="0">
                <a:latin typeface="Arial MT"/>
                <a:cs typeface="Arial MT"/>
              </a:rPr>
              <a:t>nu</a:t>
            </a:r>
            <a:endParaRPr sz="3950">
              <a:latin typeface="Arial MT"/>
              <a:cs typeface="Arial MT"/>
            </a:endParaRPr>
          </a:p>
        </p:txBody>
      </p:sp>
      <p:sp>
        <p:nvSpPr>
          <p:cNvPr id="41" name="object 41"/>
          <p:cNvSpPr txBox="1"/>
          <p:nvPr/>
        </p:nvSpPr>
        <p:spPr>
          <a:xfrm>
            <a:off x="9176437" y="6136922"/>
            <a:ext cx="9567545" cy="629285"/>
          </a:xfrm>
          <a:prstGeom prst="rect">
            <a:avLst/>
          </a:prstGeom>
        </p:spPr>
        <p:txBody>
          <a:bodyPr vert="horz" wrap="square" lIns="0" tIns="13335" rIns="0" bIns="0" rtlCol="0">
            <a:spAutoFit/>
          </a:bodyPr>
          <a:lstStyle/>
          <a:p>
            <a:pPr marL="12700">
              <a:lnSpc>
                <a:spcPct val="100000"/>
              </a:lnSpc>
              <a:spcBef>
                <a:spcPts val="105"/>
              </a:spcBef>
              <a:tabLst>
                <a:tab pos="2774950" algn="l"/>
                <a:tab pos="4670425" algn="l"/>
                <a:tab pos="6427470" algn="l"/>
                <a:tab pos="8100695" algn="l"/>
              </a:tabLst>
            </a:pPr>
            <a:r>
              <a:rPr sz="3950" spc="-220" dirty="0">
                <a:latin typeface="Arial MT"/>
                <a:cs typeface="Arial MT"/>
              </a:rPr>
              <a:t>sağlama</a:t>
            </a:r>
            <a:r>
              <a:rPr sz="3950" spc="-180" dirty="0">
                <a:latin typeface="Arial MT"/>
                <a:cs typeface="Arial MT"/>
              </a:rPr>
              <a:t>y</a:t>
            </a:r>
            <a:r>
              <a:rPr sz="3950" dirty="0">
                <a:latin typeface="Arial MT"/>
                <a:cs typeface="Arial MT"/>
              </a:rPr>
              <a:t>a	yö</a:t>
            </a:r>
            <a:r>
              <a:rPr sz="3950" spc="5" dirty="0">
                <a:latin typeface="Arial MT"/>
                <a:cs typeface="Arial MT"/>
              </a:rPr>
              <a:t>n</a:t>
            </a:r>
            <a:r>
              <a:rPr sz="3950" spc="-5" dirty="0">
                <a:latin typeface="Arial MT"/>
                <a:cs typeface="Arial MT"/>
              </a:rPr>
              <a:t>eli</a:t>
            </a:r>
            <a:r>
              <a:rPr sz="3950" dirty="0">
                <a:latin typeface="Arial MT"/>
                <a:cs typeface="Arial MT"/>
              </a:rPr>
              <a:t>k	ta</a:t>
            </a:r>
            <a:r>
              <a:rPr sz="3950" spc="5" dirty="0">
                <a:latin typeface="Arial MT"/>
                <a:cs typeface="Arial MT"/>
              </a:rPr>
              <a:t>r</a:t>
            </a:r>
            <a:r>
              <a:rPr sz="3950" dirty="0">
                <a:latin typeface="Arial MT"/>
                <a:cs typeface="Arial MT"/>
              </a:rPr>
              <a:t>ıma	</a:t>
            </a:r>
            <a:r>
              <a:rPr sz="3950" spc="-5" dirty="0">
                <a:latin typeface="Arial MT"/>
                <a:cs typeface="Arial MT"/>
              </a:rPr>
              <a:t>d</a:t>
            </a:r>
            <a:r>
              <a:rPr sz="3950" spc="10" dirty="0">
                <a:latin typeface="Arial MT"/>
                <a:cs typeface="Arial MT"/>
              </a:rPr>
              <a:t>a</a:t>
            </a:r>
            <a:r>
              <a:rPr sz="3950" dirty="0">
                <a:latin typeface="Arial MT"/>
                <a:cs typeface="Arial MT"/>
              </a:rPr>
              <a:t>yalı	sa</a:t>
            </a:r>
            <a:r>
              <a:rPr sz="3950" spc="5" dirty="0">
                <a:latin typeface="Arial MT"/>
                <a:cs typeface="Arial MT"/>
              </a:rPr>
              <a:t>n</a:t>
            </a:r>
            <a:r>
              <a:rPr sz="3950" dirty="0">
                <a:latin typeface="Arial MT"/>
                <a:cs typeface="Arial MT"/>
              </a:rPr>
              <a:t>ayi</a:t>
            </a:r>
            <a:endParaRPr sz="3950">
              <a:latin typeface="Arial MT"/>
              <a:cs typeface="Arial MT"/>
            </a:endParaRPr>
          </a:p>
        </p:txBody>
      </p:sp>
      <p:sp>
        <p:nvSpPr>
          <p:cNvPr id="42" name="object 42"/>
          <p:cNvSpPr txBox="1"/>
          <p:nvPr/>
        </p:nvSpPr>
        <p:spPr>
          <a:xfrm>
            <a:off x="9176437" y="6740196"/>
            <a:ext cx="9566910" cy="2439035"/>
          </a:xfrm>
          <a:prstGeom prst="rect">
            <a:avLst/>
          </a:prstGeom>
        </p:spPr>
        <p:txBody>
          <a:bodyPr vert="horz" wrap="square" lIns="0" tIns="12700" rIns="0" bIns="0" rtlCol="0">
            <a:spAutoFit/>
          </a:bodyPr>
          <a:lstStyle/>
          <a:p>
            <a:pPr marL="12700" marR="5080" algn="just">
              <a:lnSpc>
                <a:spcPct val="100200"/>
              </a:lnSpc>
              <a:spcBef>
                <a:spcPts val="100"/>
              </a:spcBef>
            </a:pPr>
            <a:r>
              <a:rPr sz="3950" dirty="0">
                <a:latin typeface="Arial MT"/>
                <a:cs typeface="Arial MT"/>
              </a:rPr>
              <a:t>girdisini</a:t>
            </a:r>
            <a:r>
              <a:rPr sz="3950" spc="5" dirty="0">
                <a:latin typeface="Arial MT"/>
                <a:cs typeface="Arial MT"/>
              </a:rPr>
              <a:t> </a:t>
            </a:r>
            <a:r>
              <a:rPr sz="3950" spc="-220" dirty="0">
                <a:latin typeface="Arial MT"/>
                <a:cs typeface="Arial MT"/>
              </a:rPr>
              <a:t>oluşturan</a:t>
            </a:r>
            <a:r>
              <a:rPr sz="3950" spc="-215" dirty="0">
                <a:latin typeface="Arial MT"/>
                <a:cs typeface="Arial MT"/>
              </a:rPr>
              <a:t> </a:t>
            </a:r>
            <a:r>
              <a:rPr sz="3950" dirty="0">
                <a:latin typeface="Arial MT"/>
                <a:cs typeface="Arial MT"/>
              </a:rPr>
              <a:t>bitkisel</a:t>
            </a:r>
            <a:r>
              <a:rPr sz="3950" spc="5" dirty="0">
                <a:latin typeface="Arial MT"/>
                <a:cs typeface="Arial MT"/>
              </a:rPr>
              <a:t> ve</a:t>
            </a:r>
            <a:r>
              <a:rPr sz="3950" spc="10" dirty="0">
                <a:latin typeface="Arial MT"/>
                <a:cs typeface="Arial MT"/>
              </a:rPr>
              <a:t> </a:t>
            </a:r>
            <a:r>
              <a:rPr sz="3950" spc="5" dirty="0">
                <a:latin typeface="Arial MT"/>
                <a:cs typeface="Arial MT"/>
              </a:rPr>
              <a:t>hayvansal </a:t>
            </a:r>
            <a:r>
              <a:rPr sz="3950" spc="10" dirty="0">
                <a:latin typeface="Arial MT"/>
                <a:cs typeface="Arial MT"/>
              </a:rPr>
              <a:t> </a:t>
            </a:r>
            <a:r>
              <a:rPr sz="3950" dirty="0">
                <a:latin typeface="Arial MT"/>
                <a:cs typeface="Arial MT"/>
              </a:rPr>
              <a:t>üretimin</a:t>
            </a:r>
            <a:r>
              <a:rPr sz="3950" spc="5" dirty="0">
                <a:latin typeface="Arial MT"/>
                <a:cs typeface="Arial MT"/>
              </a:rPr>
              <a:t> </a:t>
            </a:r>
            <a:r>
              <a:rPr sz="3950" dirty="0">
                <a:latin typeface="Arial MT"/>
                <a:cs typeface="Arial MT"/>
              </a:rPr>
              <a:t>ve</a:t>
            </a:r>
            <a:r>
              <a:rPr sz="3950" spc="5" dirty="0">
                <a:latin typeface="Arial MT"/>
                <a:cs typeface="Arial MT"/>
              </a:rPr>
              <a:t> </a:t>
            </a:r>
            <a:r>
              <a:rPr sz="3950" dirty="0">
                <a:latin typeface="Arial MT"/>
                <a:cs typeface="Arial MT"/>
              </a:rPr>
              <a:t>bunların</a:t>
            </a:r>
            <a:r>
              <a:rPr sz="3950" spc="5" dirty="0">
                <a:latin typeface="Arial MT"/>
                <a:cs typeface="Arial MT"/>
              </a:rPr>
              <a:t> </a:t>
            </a:r>
            <a:r>
              <a:rPr sz="3950" spc="-180" dirty="0">
                <a:latin typeface="Arial MT"/>
                <a:cs typeface="Arial MT"/>
              </a:rPr>
              <a:t>işlenmesine</a:t>
            </a:r>
            <a:r>
              <a:rPr sz="3950" spc="-175" dirty="0">
                <a:latin typeface="Arial MT"/>
                <a:cs typeface="Arial MT"/>
              </a:rPr>
              <a:t> </a:t>
            </a:r>
            <a:r>
              <a:rPr sz="3950" dirty="0">
                <a:latin typeface="Arial MT"/>
                <a:cs typeface="Arial MT"/>
              </a:rPr>
              <a:t>yönelik </a:t>
            </a:r>
            <a:r>
              <a:rPr sz="3950" spc="-1085" dirty="0">
                <a:latin typeface="Arial MT"/>
                <a:cs typeface="Arial MT"/>
              </a:rPr>
              <a:t> </a:t>
            </a:r>
            <a:r>
              <a:rPr sz="3950" dirty="0">
                <a:latin typeface="Arial MT"/>
                <a:cs typeface="Arial MT"/>
              </a:rPr>
              <a:t>sanayi tesislerinin yer </a:t>
            </a:r>
            <a:r>
              <a:rPr sz="3950" spc="-295" dirty="0">
                <a:latin typeface="Arial MT"/>
                <a:cs typeface="Arial MT"/>
              </a:rPr>
              <a:t>aldığı </a:t>
            </a:r>
            <a:r>
              <a:rPr sz="3950" dirty="0">
                <a:latin typeface="Arial MT"/>
                <a:cs typeface="Arial MT"/>
              </a:rPr>
              <a:t>mal </a:t>
            </a:r>
            <a:r>
              <a:rPr sz="3950" spc="5" dirty="0">
                <a:latin typeface="Arial MT"/>
                <a:cs typeface="Arial MT"/>
              </a:rPr>
              <a:t>ve </a:t>
            </a:r>
            <a:r>
              <a:rPr sz="3950" dirty="0">
                <a:latin typeface="Arial MT"/>
                <a:cs typeface="Arial MT"/>
              </a:rPr>
              <a:t>hizmet </a:t>
            </a:r>
            <a:r>
              <a:rPr sz="3950" spc="5" dirty="0">
                <a:latin typeface="Arial MT"/>
                <a:cs typeface="Arial MT"/>
              </a:rPr>
              <a:t> </a:t>
            </a:r>
            <a:r>
              <a:rPr sz="3950" spc="-5" dirty="0">
                <a:latin typeface="Arial MT"/>
                <a:cs typeface="Arial MT"/>
              </a:rPr>
              <a:t>üretim</a:t>
            </a:r>
            <a:r>
              <a:rPr sz="3950" spc="20" dirty="0">
                <a:latin typeface="Arial MT"/>
                <a:cs typeface="Arial MT"/>
              </a:rPr>
              <a:t> </a:t>
            </a:r>
            <a:r>
              <a:rPr sz="3950" spc="-5" dirty="0">
                <a:latin typeface="Arial MT"/>
                <a:cs typeface="Arial MT"/>
              </a:rPr>
              <a:t>bölgesini</a:t>
            </a:r>
            <a:r>
              <a:rPr sz="3950" spc="35" dirty="0">
                <a:latin typeface="Arial MT"/>
                <a:cs typeface="Arial MT"/>
              </a:rPr>
              <a:t> </a:t>
            </a:r>
            <a:r>
              <a:rPr sz="3950" dirty="0">
                <a:latin typeface="Arial MT"/>
                <a:cs typeface="Arial MT"/>
              </a:rPr>
              <a:t>ifade</a:t>
            </a:r>
            <a:r>
              <a:rPr sz="3950" spc="15" dirty="0">
                <a:latin typeface="Arial MT"/>
                <a:cs typeface="Arial MT"/>
              </a:rPr>
              <a:t> </a:t>
            </a:r>
            <a:r>
              <a:rPr sz="3950" spc="-5" dirty="0">
                <a:latin typeface="Arial MT"/>
                <a:cs typeface="Arial MT"/>
              </a:rPr>
              <a:t>eder.</a:t>
            </a:r>
            <a:endParaRPr sz="3950" dirty="0">
              <a:latin typeface="Arial MT"/>
              <a:cs typeface="Arial M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o 3">
            <a:extLst>
              <a:ext uri="{FF2B5EF4-FFF2-40B4-BE49-F238E27FC236}">
                <a16:creationId xmlns:a16="http://schemas.microsoft.com/office/drawing/2014/main" id="{D278FD02-84B2-5E13-36EB-BAAB7E98E087}"/>
              </a:ext>
            </a:extLst>
          </p:cNvPr>
          <p:cNvGraphicFramePr>
            <a:graphicFrameLocks noGrp="1"/>
          </p:cNvGraphicFramePr>
          <p:nvPr>
            <p:extLst>
              <p:ext uri="{D42A27DB-BD31-4B8C-83A1-F6EECF244321}">
                <p14:modId xmlns:p14="http://schemas.microsoft.com/office/powerpoint/2010/main" val="1879568210"/>
              </p:ext>
            </p:extLst>
          </p:nvPr>
        </p:nvGraphicFramePr>
        <p:xfrm>
          <a:off x="1517650" y="1314450"/>
          <a:ext cx="16001999" cy="8915400"/>
        </p:xfrm>
        <a:graphic>
          <a:graphicData uri="http://schemas.openxmlformats.org/drawingml/2006/table">
            <a:tbl>
              <a:tblPr>
                <a:tableStyleId>{5C22544A-7EE6-4342-B048-85BDC9FD1C3A}</a:tableStyleId>
              </a:tblPr>
              <a:tblGrid>
                <a:gridCol w="5240498">
                  <a:extLst>
                    <a:ext uri="{9D8B030D-6E8A-4147-A177-3AD203B41FA5}">
                      <a16:colId xmlns:a16="http://schemas.microsoft.com/office/drawing/2014/main" val="2915819444"/>
                    </a:ext>
                  </a:extLst>
                </a:gridCol>
                <a:gridCol w="3390013">
                  <a:extLst>
                    <a:ext uri="{9D8B030D-6E8A-4147-A177-3AD203B41FA5}">
                      <a16:colId xmlns:a16="http://schemas.microsoft.com/office/drawing/2014/main" val="4195285385"/>
                    </a:ext>
                  </a:extLst>
                </a:gridCol>
                <a:gridCol w="3685744">
                  <a:extLst>
                    <a:ext uri="{9D8B030D-6E8A-4147-A177-3AD203B41FA5}">
                      <a16:colId xmlns:a16="http://schemas.microsoft.com/office/drawing/2014/main" val="3406706894"/>
                    </a:ext>
                  </a:extLst>
                </a:gridCol>
                <a:gridCol w="3685744">
                  <a:extLst>
                    <a:ext uri="{9D8B030D-6E8A-4147-A177-3AD203B41FA5}">
                      <a16:colId xmlns:a16="http://schemas.microsoft.com/office/drawing/2014/main" val="2383111535"/>
                    </a:ext>
                  </a:extLst>
                </a:gridCol>
              </a:tblGrid>
              <a:tr h="1064026">
                <a:tc>
                  <a:txBody>
                    <a:bodyPr/>
                    <a:lstStyle/>
                    <a:p>
                      <a:pPr>
                        <a:lnSpc>
                          <a:spcPct val="115000"/>
                        </a:lnSpc>
                      </a:pPr>
                      <a:r>
                        <a:rPr lang="tr-TR" sz="2000" dirty="0">
                          <a:solidFill>
                            <a:srgbClr val="00B050"/>
                          </a:solidFill>
                          <a:effectLst/>
                        </a:rPr>
                        <a:t>YÖNETİM KURULU ASIL ÜYELERİ</a:t>
                      </a:r>
                      <a:endParaRPr lang="tr-TR" sz="2000"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168" marR="10168" marT="0" marB="0" anchor="ctr"/>
                </a:tc>
                <a:tc>
                  <a:txBody>
                    <a:bodyPr/>
                    <a:lstStyle/>
                    <a:p>
                      <a:pPr>
                        <a:lnSpc>
                          <a:spcPct val="115000"/>
                        </a:lnSpc>
                      </a:pPr>
                      <a:r>
                        <a:rPr lang="tr-TR" sz="2000" dirty="0">
                          <a:solidFill>
                            <a:srgbClr val="00B050"/>
                          </a:solidFill>
                          <a:effectLst/>
                        </a:rPr>
                        <a:t>TEMSİL ETTİĞİ KURUM / KURULUŞ / GÖREVİ</a:t>
                      </a:r>
                      <a:endParaRPr lang="tr-TR" sz="2000"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168" marR="10168" marT="0" marB="0" anchor="ctr"/>
                </a:tc>
                <a:tc>
                  <a:txBody>
                    <a:bodyPr/>
                    <a:lstStyle/>
                    <a:p>
                      <a:pPr>
                        <a:lnSpc>
                          <a:spcPct val="115000"/>
                        </a:lnSpc>
                      </a:pPr>
                      <a:r>
                        <a:rPr lang="tr-TR" sz="2000" dirty="0">
                          <a:solidFill>
                            <a:srgbClr val="00B050"/>
                          </a:solidFill>
                          <a:effectLst/>
                        </a:rPr>
                        <a:t>YÖNETİM KURULU YEDEK ÜYELERİ</a:t>
                      </a:r>
                      <a:endParaRPr lang="tr-TR" sz="2000"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168" marR="10168" marT="0" marB="0" anchor="ctr"/>
                </a:tc>
                <a:tc>
                  <a:txBody>
                    <a:bodyPr/>
                    <a:lstStyle/>
                    <a:p>
                      <a:pPr>
                        <a:lnSpc>
                          <a:spcPct val="115000"/>
                        </a:lnSpc>
                      </a:pPr>
                      <a:r>
                        <a:rPr lang="tr-TR" sz="2000" dirty="0">
                          <a:solidFill>
                            <a:srgbClr val="00B050"/>
                          </a:solidFill>
                          <a:effectLst/>
                        </a:rPr>
                        <a:t>TEMSİL ETTİĞİ KURUM / KURULUŞ / GÖREVİ</a:t>
                      </a:r>
                      <a:endParaRPr lang="tr-TR" sz="2000"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168" marR="10168" marT="0" marB="0" anchor="ctr"/>
                </a:tc>
                <a:extLst>
                  <a:ext uri="{0D108BD9-81ED-4DB2-BD59-A6C34878D82A}">
                    <a16:rowId xmlns:a16="http://schemas.microsoft.com/office/drawing/2014/main" val="2866238567"/>
                  </a:ext>
                </a:extLst>
              </a:tr>
              <a:tr h="1426359">
                <a:tc>
                  <a:txBody>
                    <a:bodyPr/>
                    <a:lstStyle/>
                    <a:p>
                      <a:pPr>
                        <a:lnSpc>
                          <a:spcPct val="115000"/>
                        </a:lnSpc>
                      </a:pPr>
                      <a:r>
                        <a:rPr lang="tr-TR" sz="2000">
                          <a:effectLst/>
                        </a:rPr>
                        <a:t>1- Başkan:</a:t>
                      </a:r>
                    </a:p>
                    <a:p>
                      <a:pPr algn="ctr">
                        <a:lnSpc>
                          <a:spcPct val="115000"/>
                        </a:lnSpc>
                      </a:pPr>
                      <a:r>
                        <a:rPr lang="tr-TR" sz="2000">
                          <a:effectLst/>
                        </a:rPr>
                        <a:t>Doç.Dr. Kübra GÜRAN   YİĞİTBAŞI</a:t>
                      </a:r>
                    </a:p>
                    <a:p>
                      <a:pPr algn="ctr">
                        <a:lnSpc>
                          <a:spcPct val="115000"/>
                        </a:lnSpc>
                      </a:pPr>
                      <a:r>
                        <a:rPr lang="tr-TR" sz="2000">
                          <a:effectLst/>
                        </a:rPr>
                        <a:t>Vali</a:t>
                      </a:r>
                    </a:p>
                    <a:p>
                      <a:pPr algn="ctr">
                        <a:lnSpc>
                          <a:spcPct val="115000"/>
                        </a:lnSpc>
                      </a:pPr>
                      <a:r>
                        <a:rPr lang="tr-TR" sz="2000">
                          <a:effectLst/>
                        </a:rPr>
                        <a:t> </a:t>
                      </a:r>
                      <a:endParaRPr lang="tr-TR"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168" marR="10168" marT="0" marB="0" anchor="ctr"/>
                </a:tc>
                <a:tc>
                  <a:txBody>
                    <a:bodyPr/>
                    <a:lstStyle/>
                    <a:p>
                      <a:pPr>
                        <a:lnSpc>
                          <a:spcPct val="115000"/>
                        </a:lnSpc>
                      </a:pPr>
                      <a:r>
                        <a:rPr lang="tr-TR" sz="2000">
                          <a:effectLst/>
                        </a:rPr>
                        <a:t>Afyonkarahisar Valiliği İl Özel İdaresi / Vali</a:t>
                      </a:r>
                      <a:endParaRPr lang="tr-TR"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168" marR="10168" marT="0" marB="0" anchor="ctr"/>
                </a:tc>
                <a:tc>
                  <a:txBody>
                    <a:bodyPr/>
                    <a:lstStyle/>
                    <a:p>
                      <a:pPr>
                        <a:lnSpc>
                          <a:spcPct val="115000"/>
                        </a:lnSpc>
                      </a:pPr>
                      <a:r>
                        <a:rPr lang="tr-TR" sz="2000">
                          <a:effectLst/>
                        </a:rPr>
                        <a:t>Emin İPEK</a:t>
                      </a:r>
                      <a:endParaRPr lang="tr-TR"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168" marR="10168" marT="0" marB="0" anchor="ctr"/>
                </a:tc>
                <a:tc>
                  <a:txBody>
                    <a:bodyPr/>
                    <a:lstStyle/>
                    <a:p>
                      <a:pPr>
                        <a:lnSpc>
                          <a:spcPct val="115000"/>
                        </a:lnSpc>
                      </a:pPr>
                      <a:r>
                        <a:rPr lang="tr-TR" sz="2000">
                          <a:effectLst/>
                        </a:rPr>
                        <a:t>Afyonkarahisar İl Özel İdaresi / Tarımsal Hizmetler Müdürü</a:t>
                      </a:r>
                      <a:endParaRPr lang="tr-TR"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168" marR="10168" marT="0" marB="0" anchor="ctr"/>
                </a:tc>
                <a:extLst>
                  <a:ext uri="{0D108BD9-81ED-4DB2-BD59-A6C34878D82A}">
                    <a16:rowId xmlns:a16="http://schemas.microsoft.com/office/drawing/2014/main" val="2508876976"/>
                  </a:ext>
                </a:extLst>
              </a:tr>
              <a:tr h="1272090">
                <a:tc>
                  <a:txBody>
                    <a:bodyPr/>
                    <a:lstStyle/>
                    <a:p>
                      <a:pPr>
                        <a:lnSpc>
                          <a:spcPct val="115000"/>
                        </a:lnSpc>
                      </a:pPr>
                      <a:r>
                        <a:rPr lang="tr-TR" sz="2000">
                          <a:effectLst/>
                        </a:rPr>
                        <a:t>2- Başkan </a:t>
                      </a:r>
                      <a:r>
                        <a:rPr lang="en-US" sz="2000">
                          <a:effectLst/>
                        </a:rPr>
                        <a:t>V:</a:t>
                      </a:r>
                      <a:endParaRPr lang="tr-TR" sz="2000">
                        <a:effectLst/>
                      </a:endParaRPr>
                    </a:p>
                    <a:p>
                      <a:pPr>
                        <a:lnSpc>
                          <a:spcPct val="115000"/>
                        </a:lnSpc>
                      </a:pPr>
                      <a:r>
                        <a:rPr lang="tr-TR" sz="2000">
                          <a:effectLst/>
                        </a:rPr>
                        <a:t>    </a:t>
                      </a:r>
                      <a:r>
                        <a:rPr lang="en-US" sz="2000">
                          <a:effectLst/>
                        </a:rPr>
                        <a:t>Özkan PARLAK </a:t>
                      </a:r>
                      <a:endParaRPr lang="tr-TR"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168" marR="10168" marT="0" marB="0" anchor="ctr"/>
                </a:tc>
                <a:tc>
                  <a:txBody>
                    <a:bodyPr/>
                    <a:lstStyle/>
                    <a:p>
                      <a:pPr>
                        <a:lnSpc>
                          <a:spcPct val="115000"/>
                        </a:lnSpc>
                      </a:pPr>
                      <a:r>
                        <a:rPr lang="tr-TR" sz="2000">
                          <a:effectLst/>
                        </a:rPr>
                        <a:t>Afyonkarahisar İl Özel İdaresi/ İl Tarım ve Orman Müdürü </a:t>
                      </a:r>
                      <a:endParaRPr lang="tr-TR"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168" marR="10168" marT="0" marB="0" anchor="ctr"/>
                </a:tc>
                <a:tc>
                  <a:txBody>
                    <a:bodyPr/>
                    <a:lstStyle/>
                    <a:p>
                      <a:pPr>
                        <a:lnSpc>
                          <a:spcPct val="115000"/>
                        </a:lnSpc>
                      </a:pPr>
                      <a:r>
                        <a:rPr lang="tr-TR" sz="2000">
                          <a:effectLst/>
                        </a:rPr>
                        <a:t>Mustafa KARYAĞDI</a:t>
                      </a:r>
                      <a:endParaRPr lang="tr-TR"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168" marR="10168" marT="0" marB="0" anchor="ctr"/>
                </a:tc>
                <a:tc>
                  <a:txBody>
                    <a:bodyPr/>
                    <a:lstStyle/>
                    <a:p>
                      <a:pPr>
                        <a:lnSpc>
                          <a:spcPct val="115000"/>
                        </a:lnSpc>
                      </a:pPr>
                      <a:r>
                        <a:rPr lang="tr-TR" sz="2000">
                          <a:effectLst/>
                        </a:rPr>
                        <a:t>Afyonkarahisar İl Özel İdaresi/ İl Genel Meclis Üyesi</a:t>
                      </a:r>
                      <a:endParaRPr lang="tr-TR"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168" marR="10168" marT="0" marB="0" anchor="ctr"/>
                </a:tc>
                <a:extLst>
                  <a:ext uri="{0D108BD9-81ED-4DB2-BD59-A6C34878D82A}">
                    <a16:rowId xmlns:a16="http://schemas.microsoft.com/office/drawing/2014/main" val="3629465893"/>
                  </a:ext>
                </a:extLst>
              </a:tr>
              <a:tr h="1293479">
                <a:tc>
                  <a:txBody>
                    <a:bodyPr/>
                    <a:lstStyle/>
                    <a:p>
                      <a:pPr>
                        <a:lnSpc>
                          <a:spcPct val="115000"/>
                        </a:lnSpc>
                      </a:pPr>
                      <a:r>
                        <a:rPr lang="tr-TR" sz="2000">
                          <a:effectLst/>
                        </a:rPr>
                        <a:t>3- Üye:</a:t>
                      </a:r>
                    </a:p>
                    <a:p>
                      <a:pPr>
                        <a:lnSpc>
                          <a:spcPct val="115000"/>
                        </a:lnSpc>
                      </a:pPr>
                      <a:r>
                        <a:rPr lang="tr-TR" sz="2000">
                          <a:effectLst/>
                        </a:rPr>
                        <a:t>    Ali ALTUNTAŞ</a:t>
                      </a:r>
                      <a:endParaRPr lang="tr-TR"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168" marR="10168" marT="0" marB="0" anchor="ctr"/>
                </a:tc>
                <a:tc>
                  <a:txBody>
                    <a:bodyPr/>
                    <a:lstStyle/>
                    <a:p>
                      <a:pPr>
                        <a:lnSpc>
                          <a:spcPct val="115000"/>
                        </a:lnSpc>
                      </a:pPr>
                      <a:r>
                        <a:rPr lang="tr-TR" sz="2000" dirty="0">
                          <a:effectLst/>
                        </a:rPr>
                        <a:t>Çobanlar Belediye Başkanlığı / Belediye Başkanı</a:t>
                      </a:r>
                      <a:endParaRPr lang="tr-TR"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168" marR="10168" marT="0" marB="0" anchor="ctr"/>
                </a:tc>
                <a:tc>
                  <a:txBody>
                    <a:bodyPr/>
                    <a:lstStyle/>
                    <a:p>
                      <a:pPr>
                        <a:lnSpc>
                          <a:spcPct val="115000"/>
                        </a:lnSpc>
                      </a:pPr>
                      <a:r>
                        <a:rPr lang="tr-TR" sz="2000">
                          <a:effectLst/>
                        </a:rPr>
                        <a:t>Yaşar Kemal KANTARTOPU</a:t>
                      </a:r>
                      <a:endParaRPr lang="tr-TR"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168" marR="10168" marT="0" marB="0" anchor="ctr"/>
                </a:tc>
                <a:tc>
                  <a:txBody>
                    <a:bodyPr/>
                    <a:lstStyle/>
                    <a:p>
                      <a:pPr>
                        <a:lnSpc>
                          <a:spcPct val="115000"/>
                        </a:lnSpc>
                      </a:pPr>
                      <a:r>
                        <a:rPr lang="tr-TR" sz="2000">
                          <a:effectLst/>
                        </a:rPr>
                        <a:t>Çay Belediye Başkanlığı / Belediye Başkanı</a:t>
                      </a:r>
                      <a:endParaRPr lang="tr-TR"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168" marR="10168" marT="0" marB="0" anchor="ctr"/>
                </a:tc>
                <a:extLst>
                  <a:ext uri="{0D108BD9-81ED-4DB2-BD59-A6C34878D82A}">
                    <a16:rowId xmlns:a16="http://schemas.microsoft.com/office/drawing/2014/main" val="3088183158"/>
                  </a:ext>
                </a:extLst>
              </a:tr>
              <a:tr h="2070754">
                <a:tc>
                  <a:txBody>
                    <a:bodyPr/>
                    <a:lstStyle/>
                    <a:p>
                      <a:pPr>
                        <a:lnSpc>
                          <a:spcPct val="115000"/>
                        </a:lnSpc>
                      </a:pPr>
                      <a:r>
                        <a:rPr lang="tr-TR" sz="2000">
                          <a:effectLst/>
                        </a:rPr>
                        <a:t>4- Üye:</a:t>
                      </a:r>
                    </a:p>
                    <a:p>
                      <a:pPr>
                        <a:lnSpc>
                          <a:spcPct val="115000"/>
                        </a:lnSpc>
                      </a:pPr>
                      <a:r>
                        <a:rPr lang="tr-TR" sz="2000">
                          <a:effectLst/>
                        </a:rPr>
                        <a:t>    Hüseyin ÇELİK</a:t>
                      </a:r>
                      <a:endParaRPr lang="tr-TR"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168" marR="10168" marT="0" marB="0" anchor="ctr"/>
                </a:tc>
                <a:tc>
                  <a:txBody>
                    <a:bodyPr/>
                    <a:lstStyle/>
                    <a:p>
                      <a:pPr>
                        <a:lnSpc>
                          <a:spcPct val="115000"/>
                        </a:lnSpc>
                      </a:pPr>
                      <a:r>
                        <a:rPr lang="tr-TR" sz="2000">
                          <a:effectLst/>
                        </a:rPr>
                        <a:t>Anadolu Sera Organize Tarım Bölgesi Derneği / Yönetim Kurulu Başkan Yardımcısı</a:t>
                      </a:r>
                      <a:endParaRPr lang="tr-TR"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168" marR="10168" marT="0" marB="0" anchor="ctr"/>
                </a:tc>
                <a:tc>
                  <a:txBody>
                    <a:bodyPr/>
                    <a:lstStyle/>
                    <a:p>
                      <a:pPr>
                        <a:lnSpc>
                          <a:spcPct val="115000"/>
                        </a:lnSpc>
                      </a:pPr>
                      <a:r>
                        <a:rPr lang="tr-TR" sz="2000">
                          <a:effectLst/>
                        </a:rPr>
                        <a:t>Ahmet Zeki ERTÜRK</a:t>
                      </a:r>
                      <a:endParaRPr lang="tr-TR"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168" marR="10168" marT="0" marB="0" anchor="ctr"/>
                </a:tc>
                <a:tc>
                  <a:txBody>
                    <a:bodyPr/>
                    <a:lstStyle/>
                    <a:p>
                      <a:pPr>
                        <a:lnSpc>
                          <a:spcPct val="115000"/>
                        </a:lnSpc>
                      </a:pPr>
                      <a:r>
                        <a:rPr lang="tr-TR" sz="2000">
                          <a:effectLst/>
                        </a:rPr>
                        <a:t>Afyonkarahisar İl Özel İdaresi/ İl Genel Meclis Üyesi</a:t>
                      </a:r>
                      <a:endParaRPr lang="tr-TR"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168" marR="10168" marT="0" marB="0" anchor="ctr"/>
                </a:tc>
                <a:extLst>
                  <a:ext uri="{0D108BD9-81ED-4DB2-BD59-A6C34878D82A}">
                    <a16:rowId xmlns:a16="http://schemas.microsoft.com/office/drawing/2014/main" val="3880555005"/>
                  </a:ext>
                </a:extLst>
              </a:tr>
              <a:tr h="1788692">
                <a:tc>
                  <a:txBody>
                    <a:bodyPr/>
                    <a:lstStyle/>
                    <a:p>
                      <a:pPr>
                        <a:lnSpc>
                          <a:spcPct val="115000"/>
                        </a:lnSpc>
                      </a:pPr>
                      <a:r>
                        <a:rPr lang="tr-TR" sz="2000">
                          <a:effectLst/>
                        </a:rPr>
                        <a:t>5- Üye:</a:t>
                      </a:r>
                    </a:p>
                    <a:p>
                      <a:pPr>
                        <a:lnSpc>
                          <a:spcPct val="115000"/>
                        </a:lnSpc>
                      </a:pPr>
                      <a:r>
                        <a:rPr lang="tr-TR" sz="2000">
                          <a:effectLst/>
                        </a:rPr>
                        <a:t>     İsmail KARA</a:t>
                      </a:r>
                      <a:endParaRPr lang="tr-TR"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168" marR="10168" marT="0" marB="0" anchor="ctr"/>
                </a:tc>
                <a:tc>
                  <a:txBody>
                    <a:bodyPr/>
                    <a:lstStyle/>
                    <a:p>
                      <a:pPr>
                        <a:lnSpc>
                          <a:spcPct val="115000"/>
                        </a:lnSpc>
                      </a:pPr>
                      <a:r>
                        <a:rPr lang="tr-TR" sz="2000" dirty="0">
                          <a:effectLst/>
                        </a:rPr>
                        <a:t>Afyon Jeotermal Elektrik Üretim Tesisleri Turizm Sanayi ve Ticaret A.Ş / Genel Müdür</a:t>
                      </a:r>
                      <a:endParaRPr lang="tr-TR"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168" marR="10168" marT="0" marB="0" anchor="ctr"/>
                </a:tc>
                <a:tc>
                  <a:txBody>
                    <a:bodyPr/>
                    <a:lstStyle/>
                    <a:p>
                      <a:pPr>
                        <a:lnSpc>
                          <a:spcPct val="115000"/>
                        </a:lnSpc>
                      </a:pPr>
                      <a:r>
                        <a:rPr lang="tr-TR" sz="2000">
                          <a:effectLst/>
                        </a:rPr>
                        <a:t>Veli KOÇ</a:t>
                      </a:r>
                      <a:endParaRPr lang="tr-TR"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168" marR="10168" marT="0" marB="0" anchor="ctr"/>
                </a:tc>
                <a:tc>
                  <a:txBody>
                    <a:bodyPr/>
                    <a:lstStyle/>
                    <a:p>
                      <a:pPr>
                        <a:lnSpc>
                          <a:spcPct val="115000"/>
                        </a:lnSpc>
                      </a:pPr>
                      <a:r>
                        <a:rPr lang="tr-TR" sz="2000" dirty="0">
                          <a:effectLst/>
                        </a:rPr>
                        <a:t>Afyonkarahisar İl Özel İdaresi/ İl Genel Meclis Üyesi</a:t>
                      </a:r>
                      <a:endParaRPr lang="tr-TR"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168" marR="10168" marT="0" marB="0" anchor="ctr"/>
                </a:tc>
                <a:extLst>
                  <a:ext uri="{0D108BD9-81ED-4DB2-BD59-A6C34878D82A}">
                    <a16:rowId xmlns:a16="http://schemas.microsoft.com/office/drawing/2014/main" val="2662161818"/>
                  </a:ext>
                </a:extLst>
              </a:tr>
            </a:tbl>
          </a:graphicData>
        </a:graphic>
      </p:graphicFrame>
    </p:spTree>
    <p:extLst>
      <p:ext uri="{BB962C8B-B14F-4D97-AF65-F5344CB8AC3E}">
        <p14:creationId xmlns:p14="http://schemas.microsoft.com/office/powerpoint/2010/main" val="1953105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o 3">
            <a:extLst>
              <a:ext uri="{FF2B5EF4-FFF2-40B4-BE49-F238E27FC236}">
                <a16:creationId xmlns:a16="http://schemas.microsoft.com/office/drawing/2014/main" id="{8036364E-7701-7B31-6B8C-3C4639EB67CC}"/>
              </a:ext>
            </a:extLst>
          </p:cNvPr>
          <p:cNvGraphicFramePr>
            <a:graphicFrameLocks noGrp="1"/>
          </p:cNvGraphicFramePr>
          <p:nvPr>
            <p:extLst>
              <p:ext uri="{D42A27DB-BD31-4B8C-83A1-F6EECF244321}">
                <p14:modId xmlns:p14="http://schemas.microsoft.com/office/powerpoint/2010/main" val="360643550"/>
              </p:ext>
            </p:extLst>
          </p:nvPr>
        </p:nvGraphicFramePr>
        <p:xfrm>
          <a:off x="1746250" y="2076450"/>
          <a:ext cx="15316200" cy="7010399"/>
        </p:xfrm>
        <a:graphic>
          <a:graphicData uri="http://schemas.openxmlformats.org/drawingml/2006/table">
            <a:tbl>
              <a:tblPr>
                <a:tableStyleId>{5C22544A-7EE6-4342-B048-85BDC9FD1C3A}</a:tableStyleId>
              </a:tblPr>
              <a:tblGrid>
                <a:gridCol w="2848710">
                  <a:extLst>
                    <a:ext uri="{9D8B030D-6E8A-4147-A177-3AD203B41FA5}">
                      <a16:colId xmlns:a16="http://schemas.microsoft.com/office/drawing/2014/main" val="652059848"/>
                    </a:ext>
                  </a:extLst>
                </a:gridCol>
                <a:gridCol w="4644481">
                  <a:extLst>
                    <a:ext uri="{9D8B030D-6E8A-4147-A177-3AD203B41FA5}">
                      <a16:colId xmlns:a16="http://schemas.microsoft.com/office/drawing/2014/main" val="1132120807"/>
                    </a:ext>
                  </a:extLst>
                </a:gridCol>
                <a:gridCol w="3423429">
                  <a:extLst>
                    <a:ext uri="{9D8B030D-6E8A-4147-A177-3AD203B41FA5}">
                      <a16:colId xmlns:a16="http://schemas.microsoft.com/office/drawing/2014/main" val="3331047268"/>
                    </a:ext>
                  </a:extLst>
                </a:gridCol>
                <a:gridCol w="4399580">
                  <a:extLst>
                    <a:ext uri="{9D8B030D-6E8A-4147-A177-3AD203B41FA5}">
                      <a16:colId xmlns:a16="http://schemas.microsoft.com/office/drawing/2014/main" val="4281568392"/>
                    </a:ext>
                  </a:extLst>
                </a:gridCol>
              </a:tblGrid>
              <a:tr h="2823665">
                <a:tc>
                  <a:txBody>
                    <a:bodyPr/>
                    <a:lstStyle/>
                    <a:p>
                      <a:pPr>
                        <a:lnSpc>
                          <a:spcPct val="115000"/>
                        </a:lnSpc>
                      </a:pPr>
                      <a:r>
                        <a:rPr lang="tr-TR" sz="2000" b="1" dirty="0">
                          <a:solidFill>
                            <a:srgbClr val="00B050"/>
                          </a:solidFill>
                          <a:effectLst/>
                        </a:rPr>
                        <a:t>DENETİM KURULU ASIL ÜYELERİ</a:t>
                      </a:r>
                      <a:endParaRPr lang="tr-TR" sz="20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400" marR="25400" marT="0" marB="0" anchor="ctr"/>
                </a:tc>
                <a:tc>
                  <a:txBody>
                    <a:bodyPr/>
                    <a:lstStyle/>
                    <a:p>
                      <a:pPr>
                        <a:lnSpc>
                          <a:spcPct val="115000"/>
                        </a:lnSpc>
                      </a:pPr>
                      <a:r>
                        <a:rPr lang="tr-TR" sz="2000" b="1" dirty="0">
                          <a:solidFill>
                            <a:srgbClr val="00B050"/>
                          </a:solidFill>
                          <a:effectLst/>
                        </a:rPr>
                        <a:t>TEMSİL ETTİĞİ KURUM / KURULUŞ / GÖREVİ</a:t>
                      </a:r>
                      <a:endParaRPr lang="tr-TR" sz="20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400" marR="25400" marT="0" marB="0" anchor="ctr"/>
                </a:tc>
                <a:tc>
                  <a:txBody>
                    <a:bodyPr/>
                    <a:lstStyle/>
                    <a:p>
                      <a:pPr>
                        <a:lnSpc>
                          <a:spcPct val="115000"/>
                        </a:lnSpc>
                      </a:pPr>
                      <a:r>
                        <a:rPr lang="tr-TR" sz="2000" b="1" dirty="0">
                          <a:solidFill>
                            <a:srgbClr val="00B050"/>
                          </a:solidFill>
                          <a:effectLst/>
                        </a:rPr>
                        <a:t>DENETİM KURULU YEDEK ÜYELERİ</a:t>
                      </a:r>
                      <a:endParaRPr lang="tr-TR" sz="20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400" marR="25400" marT="0" marB="0" anchor="ctr"/>
                </a:tc>
                <a:tc>
                  <a:txBody>
                    <a:bodyPr/>
                    <a:lstStyle/>
                    <a:p>
                      <a:pPr>
                        <a:lnSpc>
                          <a:spcPct val="115000"/>
                        </a:lnSpc>
                      </a:pPr>
                      <a:r>
                        <a:rPr lang="tr-TR" sz="2000" b="1" dirty="0">
                          <a:solidFill>
                            <a:srgbClr val="00B050"/>
                          </a:solidFill>
                          <a:effectLst/>
                        </a:rPr>
                        <a:t>TEMSİL ETTİĞİ KURUM / KURULUŞ / GÖREVİ</a:t>
                      </a:r>
                      <a:endParaRPr lang="tr-TR" sz="20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400" marR="25400" marT="0" marB="0" anchor="ctr"/>
                </a:tc>
                <a:extLst>
                  <a:ext uri="{0D108BD9-81ED-4DB2-BD59-A6C34878D82A}">
                    <a16:rowId xmlns:a16="http://schemas.microsoft.com/office/drawing/2014/main" val="2864232146"/>
                  </a:ext>
                </a:extLst>
              </a:tr>
              <a:tr h="1950482">
                <a:tc>
                  <a:txBody>
                    <a:bodyPr/>
                    <a:lstStyle/>
                    <a:p>
                      <a:pPr marL="342900" lvl="0" indent="-342900">
                        <a:lnSpc>
                          <a:spcPct val="115000"/>
                        </a:lnSpc>
                        <a:buFont typeface="+mj-lt"/>
                        <a:buAutoNum type="arabicPeriod"/>
                      </a:pPr>
                      <a:r>
                        <a:rPr lang="tr-TR" sz="1600">
                          <a:effectLst/>
                        </a:rPr>
                        <a:t>Münir SÜNGÜ</a:t>
                      </a:r>
                      <a:endParaRPr lang="tr-TR"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400" marR="25400" marT="0" marB="0" anchor="ctr"/>
                </a:tc>
                <a:tc>
                  <a:txBody>
                    <a:bodyPr/>
                    <a:lstStyle/>
                    <a:p>
                      <a:pPr>
                        <a:lnSpc>
                          <a:spcPct val="115000"/>
                        </a:lnSpc>
                      </a:pPr>
                      <a:r>
                        <a:rPr lang="tr-TR" sz="1600" dirty="0">
                          <a:effectLst/>
                        </a:rPr>
                        <a:t>Afyonkarahisar İl Özel İdaresi / Emlak ve İstimlak Müdürü</a:t>
                      </a:r>
                      <a:endParaRPr lang="tr-T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400" marR="25400" marT="0" marB="0" anchor="ctr"/>
                </a:tc>
                <a:tc>
                  <a:txBody>
                    <a:bodyPr/>
                    <a:lstStyle/>
                    <a:p>
                      <a:pPr>
                        <a:lnSpc>
                          <a:spcPct val="115000"/>
                        </a:lnSpc>
                      </a:pPr>
                      <a:r>
                        <a:rPr lang="tr-TR" sz="1600">
                          <a:effectLst/>
                        </a:rPr>
                        <a:t>Hayrettin GÜZBEY</a:t>
                      </a:r>
                      <a:endParaRPr lang="tr-TR"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400" marR="25400" marT="0" marB="0" anchor="ctr"/>
                </a:tc>
                <a:tc>
                  <a:txBody>
                    <a:bodyPr/>
                    <a:lstStyle/>
                    <a:p>
                      <a:pPr>
                        <a:lnSpc>
                          <a:spcPct val="115000"/>
                        </a:lnSpc>
                      </a:pPr>
                      <a:r>
                        <a:rPr lang="tr-TR" sz="1600">
                          <a:effectLst/>
                        </a:rPr>
                        <a:t>Afyonkarahisar Ticaret ve Sanayi Odası / Meclis Üyesi</a:t>
                      </a:r>
                      <a:endParaRPr lang="tr-TR"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400" marR="25400" marT="0" marB="0" anchor="ctr"/>
                </a:tc>
                <a:extLst>
                  <a:ext uri="{0D108BD9-81ED-4DB2-BD59-A6C34878D82A}">
                    <a16:rowId xmlns:a16="http://schemas.microsoft.com/office/drawing/2014/main" val="340208407"/>
                  </a:ext>
                </a:extLst>
              </a:tr>
              <a:tr h="2236252">
                <a:tc>
                  <a:txBody>
                    <a:bodyPr/>
                    <a:lstStyle/>
                    <a:p>
                      <a:pPr marL="342900" lvl="0" indent="-342900">
                        <a:lnSpc>
                          <a:spcPct val="115000"/>
                        </a:lnSpc>
                        <a:buFont typeface="+mj-lt"/>
                        <a:buAutoNum type="arabicPeriod"/>
                      </a:pPr>
                      <a:r>
                        <a:rPr lang="tr-TR" sz="1600">
                          <a:effectLst/>
                        </a:rPr>
                        <a:t>Ömer DAYI</a:t>
                      </a:r>
                      <a:endParaRPr lang="tr-TR"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400" marR="25400" marT="0" marB="0" anchor="ctr"/>
                </a:tc>
                <a:tc>
                  <a:txBody>
                    <a:bodyPr/>
                    <a:lstStyle/>
                    <a:p>
                      <a:pPr>
                        <a:lnSpc>
                          <a:spcPct val="115000"/>
                        </a:lnSpc>
                      </a:pPr>
                      <a:r>
                        <a:rPr lang="tr-TR" sz="1600" dirty="0">
                          <a:effectLst/>
                        </a:rPr>
                        <a:t>Afyonkarahisar İl Özel İdaresi/ İl Genel Meclis Üyesi</a:t>
                      </a:r>
                      <a:endParaRPr lang="tr-T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400" marR="25400" marT="0" marB="0" anchor="ctr"/>
                </a:tc>
                <a:tc>
                  <a:txBody>
                    <a:bodyPr/>
                    <a:lstStyle/>
                    <a:p>
                      <a:pPr>
                        <a:lnSpc>
                          <a:spcPct val="115000"/>
                        </a:lnSpc>
                      </a:pPr>
                      <a:r>
                        <a:rPr lang="tr-TR" sz="1600">
                          <a:effectLst/>
                        </a:rPr>
                        <a:t>Ahmet AŞGIN</a:t>
                      </a:r>
                      <a:endParaRPr lang="tr-TR"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400" marR="25400" marT="0" marB="0" anchor="ctr"/>
                </a:tc>
                <a:tc>
                  <a:txBody>
                    <a:bodyPr/>
                    <a:lstStyle/>
                    <a:p>
                      <a:pPr>
                        <a:lnSpc>
                          <a:spcPct val="115000"/>
                        </a:lnSpc>
                      </a:pPr>
                      <a:r>
                        <a:rPr lang="tr-TR" sz="1600" dirty="0">
                          <a:effectLst/>
                        </a:rPr>
                        <a:t>Afyonkarahisar Ticaret Borsası / Meclis Üyesi</a:t>
                      </a:r>
                      <a:endParaRPr lang="tr-T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400" marR="25400" marT="0" marB="0" anchor="ctr"/>
                </a:tc>
                <a:extLst>
                  <a:ext uri="{0D108BD9-81ED-4DB2-BD59-A6C34878D82A}">
                    <a16:rowId xmlns:a16="http://schemas.microsoft.com/office/drawing/2014/main" val="2524132189"/>
                  </a:ext>
                </a:extLst>
              </a:tr>
            </a:tbl>
          </a:graphicData>
        </a:graphic>
      </p:graphicFrame>
    </p:spTree>
    <p:extLst>
      <p:ext uri="{BB962C8B-B14F-4D97-AF65-F5344CB8AC3E}">
        <p14:creationId xmlns:p14="http://schemas.microsoft.com/office/powerpoint/2010/main" val="34830286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a:extLst>
              <a:ext uri="{FF2B5EF4-FFF2-40B4-BE49-F238E27FC236}">
                <a16:creationId xmlns:a16="http://schemas.microsoft.com/office/drawing/2014/main" id="{DA80B878-DCD1-D1F9-6287-EE9DC80EE42C}"/>
              </a:ext>
            </a:extLst>
          </p:cNvPr>
          <p:cNvSpPr>
            <a:spLocks noGrp="1"/>
          </p:cNvSpPr>
          <p:nvPr>
            <p:ph type="body" idx="1"/>
          </p:nvPr>
        </p:nvSpPr>
        <p:spPr>
          <a:xfrm>
            <a:off x="1212850" y="2865537"/>
            <a:ext cx="17297400" cy="5078313"/>
          </a:xfrm>
        </p:spPr>
        <p:txBody>
          <a:bodyPr/>
          <a:lstStyle/>
          <a:p>
            <a:pPr algn="just"/>
            <a:r>
              <a:rPr lang="tr-TR" sz="3000" dirty="0">
                <a:effectLst/>
                <a:latin typeface="Times New Roman" panose="02020603050405020304" pitchFamily="18" charset="0"/>
                <a:ea typeface="Calibri" panose="020F0502020204030204" pitchFamily="34" charset="0"/>
              </a:rPr>
              <a:t>	Müteşebbis Heyeti Kararı ve Yönetim Kurulu kararı esas alınarak hazırlanan Kuruluş protokolü diğer başvuru evrakları ile birlikte 24.12.2024 tarihinde Tarım ve Orman Bakanlığına teslim edilmiştir.</a:t>
            </a:r>
          </a:p>
          <a:p>
            <a:pPr algn="just"/>
            <a:endParaRPr lang="tr-TR" sz="3000" dirty="0">
              <a:latin typeface="Times New Roman" panose="02020603050405020304" pitchFamily="18" charset="0"/>
              <a:ea typeface="Calibri" panose="020F0502020204030204" pitchFamily="34" charset="0"/>
            </a:endParaRPr>
          </a:p>
          <a:p>
            <a:pPr algn="just"/>
            <a:endParaRPr lang="tr-TR" sz="3000" dirty="0">
              <a:effectLst/>
              <a:latin typeface="Times New Roman" panose="02020603050405020304" pitchFamily="18" charset="0"/>
              <a:ea typeface="Calibri" panose="020F0502020204030204" pitchFamily="34" charset="0"/>
            </a:endParaRPr>
          </a:p>
          <a:p>
            <a:pPr algn="just"/>
            <a:r>
              <a:rPr lang="tr-TR" sz="3000" dirty="0">
                <a:effectLst/>
                <a:latin typeface="Times New Roman" panose="02020603050405020304" pitchFamily="18" charset="0"/>
                <a:ea typeface="Calibri" panose="020F0502020204030204" pitchFamily="34" charset="0"/>
              </a:rPr>
              <a:t> 	Bakanlık yetkililerince Kuruluş Protokolü ve eklerinin incelenmesi tamamlanmış olup, onaylanmak üzere Tarım ve Orman Bakanlığı onayına gönderilmiştir. </a:t>
            </a:r>
          </a:p>
          <a:p>
            <a:pPr algn="just"/>
            <a:endParaRPr lang="tr-TR" sz="3000" dirty="0">
              <a:effectLst/>
              <a:latin typeface="Times New Roman" panose="02020603050405020304" pitchFamily="18" charset="0"/>
              <a:ea typeface="Calibri" panose="020F0502020204030204" pitchFamily="34" charset="0"/>
            </a:endParaRPr>
          </a:p>
          <a:p>
            <a:pPr algn="just"/>
            <a:endParaRPr lang="tr-TR" sz="3000" dirty="0">
              <a:effectLst/>
              <a:latin typeface="Times New Roman" panose="02020603050405020304" pitchFamily="18" charset="0"/>
              <a:ea typeface="Calibri" panose="020F0502020204030204" pitchFamily="34" charset="0"/>
            </a:endParaRPr>
          </a:p>
          <a:p>
            <a:pPr algn="just"/>
            <a:r>
              <a:rPr lang="tr-TR" sz="3000" dirty="0">
                <a:latin typeface="Times New Roman" panose="02020603050405020304" pitchFamily="18" charset="0"/>
                <a:ea typeface="Calibri" panose="020F0502020204030204" pitchFamily="34" charset="0"/>
              </a:rPr>
              <a:t>	</a:t>
            </a:r>
            <a:r>
              <a:rPr lang="tr-TR" sz="3000" dirty="0">
                <a:effectLst/>
                <a:latin typeface="Times New Roman" panose="02020603050405020304" pitchFamily="18" charset="0"/>
                <a:ea typeface="Calibri" panose="020F0502020204030204" pitchFamily="34" charset="0"/>
              </a:rPr>
              <a:t>Bakanlık tarafından Kuruluş Protokolünün onaylanmasını müteakip, Afyonkarahisar Çay Jeotermal Kaynaklı Sera Tarıma Dayalı İhtisas Organize Sanayi Bölgesi (TDİOSB) 26.12.2024 tarihinde 45 sicil numarası ile </a:t>
            </a:r>
            <a:r>
              <a:rPr lang="tr-TR" sz="3000" b="1" u="sng" dirty="0">
                <a:effectLst/>
                <a:latin typeface="Times New Roman" panose="02020603050405020304" pitchFamily="18" charset="0"/>
                <a:ea typeface="Calibri" panose="020F0502020204030204" pitchFamily="34" charset="0"/>
              </a:rPr>
              <a:t>TÜZEL KİŞİLİK</a:t>
            </a:r>
            <a:r>
              <a:rPr lang="tr-TR" sz="3000" dirty="0">
                <a:effectLst/>
                <a:latin typeface="Times New Roman" panose="02020603050405020304" pitchFamily="18" charset="0"/>
                <a:ea typeface="Calibri" panose="020F0502020204030204" pitchFamily="34" charset="0"/>
              </a:rPr>
              <a:t> kazanmıştır.</a:t>
            </a:r>
            <a:endParaRPr lang="tr-TR" sz="3000" dirty="0"/>
          </a:p>
        </p:txBody>
      </p:sp>
    </p:spTree>
    <p:extLst>
      <p:ext uri="{BB962C8B-B14F-4D97-AF65-F5344CB8AC3E}">
        <p14:creationId xmlns:p14="http://schemas.microsoft.com/office/powerpoint/2010/main" val="24914741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a:extLst>
              <a:ext uri="{FF2B5EF4-FFF2-40B4-BE49-F238E27FC236}">
                <a16:creationId xmlns:a16="http://schemas.microsoft.com/office/drawing/2014/main" id="{FC2ABFB5-BF6C-0029-C8F9-B8DC6CA71156}"/>
              </a:ext>
            </a:extLst>
          </p:cNvPr>
          <p:cNvSpPr txBox="1"/>
          <p:nvPr/>
        </p:nvSpPr>
        <p:spPr>
          <a:xfrm>
            <a:off x="1670050" y="781050"/>
            <a:ext cx="16154400" cy="9514399"/>
          </a:xfrm>
          <a:prstGeom prst="rect">
            <a:avLst/>
          </a:prstGeom>
          <a:noFill/>
        </p:spPr>
        <p:txBody>
          <a:bodyPr wrap="square">
            <a:spAutoFit/>
          </a:bodyPr>
          <a:lstStyle/>
          <a:p>
            <a:pPr algn="ctr">
              <a:lnSpc>
                <a:spcPct val="107000"/>
              </a:lnSpc>
              <a:spcAft>
                <a:spcPts val="800"/>
              </a:spcAft>
            </a:pPr>
            <a:r>
              <a:rPr lang="tr-TR" sz="3500" kern="10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Tüzel Kişilik kazanan TDİOSB ile ilgili olarak</a:t>
            </a:r>
          </a:p>
          <a:p>
            <a:pPr algn="ctr">
              <a:lnSpc>
                <a:spcPct val="107000"/>
              </a:lnSpc>
              <a:spcAft>
                <a:spcPts val="800"/>
              </a:spcAft>
            </a:pPr>
            <a:r>
              <a:rPr lang="tr-TR" sz="3500" kern="10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Müteşebbis Heyeti tarafından yapılacak çalışmalar</a:t>
            </a:r>
          </a:p>
          <a:p>
            <a:pPr algn="ctr">
              <a:lnSpc>
                <a:spcPct val="107000"/>
              </a:lnSpc>
              <a:spcAft>
                <a:spcPts val="800"/>
              </a:spcAft>
            </a:pPr>
            <a:endParaRPr lang="tr-TR" sz="3500" kern="1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p>
            <a:pPr marL="514350" lvl="0" indent="-514350" algn="just">
              <a:lnSpc>
                <a:spcPct val="107000"/>
              </a:lnSpc>
              <a:buAutoNum type="arabicPeriod"/>
            </a:pPr>
            <a:r>
              <a:rPr lang="tr-TR" sz="3000" kern="100" dirty="0">
                <a:effectLst/>
                <a:latin typeface="Times New Roman" panose="02020603050405020304" pitchFamily="18" charset="0"/>
                <a:ea typeface="Calibri" panose="020F0502020204030204" pitchFamily="34" charset="0"/>
                <a:cs typeface="Times New Roman" panose="02020603050405020304" pitchFamily="18" charset="0"/>
              </a:rPr>
              <a:t>Genel Yerleşim ve üst yapı modül projesinin hazırlanması ve onayı,</a:t>
            </a:r>
          </a:p>
          <a:p>
            <a:pPr lvl="0" algn="just">
              <a:lnSpc>
                <a:spcPct val="107000"/>
              </a:lnSpc>
            </a:pPr>
            <a:endParaRPr lang="tr-TR" sz="30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07000"/>
              </a:lnSpc>
            </a:pPr>
            <a:r>
              <a:rPr lang="tr-TR" sz="3000" kern="100" dirty="0">
                <a:effectLst/>
                <a:latin typeface="Times New Roman" panose="02020603050405020304" pitchFamily="18" charset="0"/>
                <a:ea typeface="Calibri" panose="020F0502020204030204" pitchFamily="34" charset="0"/>
                <a:cs typeface="Times New Roman" panose="02020603050405020304" pitchFamily="18" charset="0"/>
              </a:rPr>
              <a:t>2. İmar ve Parselasyon planlarının hazırlanması ve onayı,</a:t>
            </a:r>
          </a:p>
          <a:p>
            <a:pPr lvl="0" algn="just">
              <a:lnSpc>
                <a:spcPct val="107000"/>
              </a:lnSpc>
            </a:pPr>
            <a:endParaRPr lang="tr-TR" sz="30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07000"/>
              </a:lnSpc>
            </a:pPr>
            <a:r>
              <a:rPr lang="tr-TR" sz="3000" kern="100" dirty="0">
                <a:effectLst/>
                <a:latin typeface="Times New Roman" panose="02020603050405020304" pitchFamily="18" charset="0"/>
                <a:ea typeface="Calibri" panose="020F0502020204030204" pitchFamily="34" charset="0"/>
                <a:cs typeface="Times New Roman" panose="02020603050405020304" pitchFamily="18" charset="0"/>
              </a:rPr>
              <a:t>3. Alt Yapı yapım işi için gerekli olan projelerinin (yol, içme suyu, kanalizasyon, elektrik dağıtım şebekesi, sıcak su kuyuları ile bu kuyuların terfi-isale hatları ile su yapıları </a:t>
            </a:r>
            <a:r>
              <a:rPr lang="tr-TR" sz="3000" kern="100" dirty="0" err="1">
                <a:effectLst/>
                <a:latin typeface="Times New Roman" panose="02020603050405020304" pitchFamily="18" charset="0"/>
                <a:ea typeface="Calibri" panose="020F0502020204030204" pitchFamily="34" charset="0"/>
                <a:cs typeface="Times New Roman" panose="02020603050405020304" pitchFamily="18" charset="0"/>
              </a:rPr>
              <a:t>v.b</a:t>
            </a:r>
            <a:r>
              <a:rPr lang="tr-TR" sz="3000" kern="100" dirty="0">
                <a:effectLst/>
                <a:latin typeface="Times New Roman" panose="02020603050405020304" pitchFamily="18" charset="0"/>
                <a:ea typeface="Calibri" panose="020F0502020204030204" pitchFamily="34" charset="0"/>
                <a:cs typeface="Times New Roman" panose="02020603050405020304" pitchFamily="18" charset="0"/>
              </a:rPr>
              <a:t>.) ve proje keşif özetlerinin hazırlanıp onay için Tarım ve Orman Bakanlığına gönderilmesi,</a:t>
            </a:r>
          </a:p>
          <a:p>
            <a:pPr lvl="0" algn="just">
              <a:lnSpc>
                <a:spcPct val="107000"/>
              </a:lnSpc>
            </a:pPr>
            <a:endParaRPr lang="tr-TR" sz="30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07000"/>
              </a:lnSpc>
            </a:pPr>
            <a:r>
              <a:rPr lang="tr-TR" sz="3000" kern="100" dirty="0">
                <a:effectLst/>
                <a:latin typeface="Times New Roman" panose="02020603050405020304" pitchFamily="18" charset="0"/>
                <a:ea typeface="Calibri" panose="020F0502020204030204" pitchFamily="34" charset="0"/>
                <a:cs typeface="Times New Roman" panose="02020603050405020304" pitchFamily="18" charset="0"/>
              </a:rPr>
              <a:t>4. Alt yapı inşaatları ihalesinin yapılması,</a:t>
            </a:r>
          </a:p>
          <a:p>
            <a:pPr lvl="0" algn="just">
              <a:lnSpc>
                <a:spcPct val="107000"/>
              </a:lnSpc>
            </a:pPr>
            <a:endParaRPr lang="tr-TR" sz="3000" kern="100" dirty="0">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07000"/>
              </a:lnSpc>
            </a:pPr>
            <a:r>
              <a:rPr lang="tr-TR" sz="3000" kern="100" dirty="0">
                <a:effectLst/>
                <a:latin typeface="Times New Roman" panose="02020603050405020304" pitchFamily="18" charset="0"/>
                <a:ea typeface="Calibri" panose="020F0502020204030204" pitchFamily="34" charset="0"/>
                <a:cs typeface="Times New Roman" panose="02020603050405020304" pitchFamily="18" charset="0"/>
              </a:rPr>
              <a:t>5. Alt yapı yapım işinin tamamlanarak geçici kabule hazır hale getirilmesi,</a:t>
            </a:r>
          </a:p>
          <a:p>
            <a:pPr lvl="0" algn="just">
              <a:lnSpc>
                <a:spcPct val="107000"/>
              </a:lnSpc>
            </a:pPr>
            <a:endParaRPr lang="tr-TR" sz="3000" kern="100" dirty="0">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07000"/>
              </a:lnSpc>
            </a:pPr>
            <a:r>
              <a:rPr lang="tr-TR" sz="3000" kern="100" dirty="0">
                <a:effectLst/>
                <a:latin typeface="Times New Roman" panose="02020603050405020304" pitchFamily="18" charset="0"/>
                <a:ea typeface="Calibri" panose="020F0502020204030204" pitchFamily="34" charset="0"/>
                <a:cs typeface="Times New Roman" panose="02020603050405020304" pitchFamily="18" charset="0"/>
              </a:rPr>
              <a:t>6. TDİOSB alanındaki işletme ve sanayi parsellerinin yatırımcılara teslim edilmesi şeklinde işlemler sonuçlandırılacaktır.</a:t>
            </a:r>
          </a:p>
          <a:p>
            <a:pPr marL="228600" algn="just">
              <a:lnSpc>
                <a:spcPct val="107000"/>
              </a:lnSpc>
              <a:spcAft>
                <a:spcPts val="800"/>
              </a:spcAft>
            </a:pPr>
            <a:r>
              <a:rPr lang="tr-TR" sz="3000"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tr-TR" sz="3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28516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a:extLst>
              <a:ext uri="{FF2B5EF4-FFF2-40B4-BE49-F238E27FC236}">
                <a16:creationId xmlns:a16="http://schemas.microsoft.com/office/drawing/2014/main" id="{F90E2FB7-74A2-E73D-79FE-A5F736BAE24A}"/>
              </a:ext>
            </a:extLst>
          </p:cNvPr>
          <p:cNvSpPr>
            <a:spLocks noGrp="1"/>
          </p:cNvSpPr>
          <p:nvPr>
            <p:ph type="body" idx="1"/>
          </p:nvPr>
        </p:nvSpPr>
        <p:spPr>
          <a:xfrm>
            <a:off x="6165850" y="4743450"/>
            <a:ext cx="5549900" cy="1077218"/>
          </a:xfrm>
        </p:spPr>
        <p:txBody>
          <a:bodyPr/>
          <a:lstStyle/>
          <a:p>
            <a:pPr algn="ctr"/>
            <a:r>
              <a:rPr lang="tr-TR" sz="7000" dirty="0"/>
              <a:t>ARZ EDERİZ </a:t>
            </a:r>
          </a:p>
        </p:txBody>
      </p:sp>
    </p:spTree>
    <p:extLst>
      <p:ext uri="{BB962C8B-B14F-4D97-AF65-F5344CB8AC3E}">
        <p14:creationId xmlns:p14="http://schemas.microsoft.com/office/powerpoint/2010/main" val="29112505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92094" y="2539405"/>
            <a:ext cx="8576945" cy="3471545"/>
          </a:xfrm>
          <a:custGeom>
            <a:avLst/>
            <a:gdLst/>
            <a:ahLst/>
            <a:cxnLst/>
            <a:rect l="l" t="t" r="r" b="b"/>
            <a:pathLst>
              <a:path w="8576945" h="3471545">
                <a:moveTo>
                  <a:pt x="8576542" y="0"/>
                </a:moveTo>
                <a:lnTo>
                  <a:pt x="578556" y="0"/>
                </a:lnTo>
                <a:lnTo>
                  <a:pt x="531103" y="1917"/>
                </a:lnTo>
                <a:lnTo>
                  <a:pt x="484706" y="7571"/>
                </a:lnTo>
                <a:lnTo>
                  <a:pt x="439516" y="16813"/>
                </a:lnTo>
                <a:lnTo>
                  <a:pt x="395680" y="29493"/>
                </a:lnTo>
                <a:lnTo>
                  <a:pt x="353348" y="45463"/>
                </a:lnTo>
                <a:lnTo>
                  <a:pt x="312668" y="64573"/>
                </a:lnTo>
                <a:lnTo>
                  <a:pt x="273789" y="86676"/>
                </a:lnTo>
                <a:lnTo>
                  <a:pt x="236860" y="111622"/>
                </a:lnTo>
                <a:lnTo>
                  <a:pt x="202030" y="139262"/>
                </a:lnTo>
                <a:lnTo>
                  <a:pt x="169448" y="169448"/>
                </a:lnTo>
                <a:lnTo>
                  <a:pt x="139262" y="202030"/>
                </a:lnTo>
                <a:lnTo>
                  <a:pt x="111622" y="236860"/>
                </a:lnTo>
                <a:lnTo>
                  <a:pt x="86676" y="273789"/>
                </a:lnTo>
                <a:lnTo>
                  <a:pt x="64573" y="312668"/>
                </a:lnTo>
                <a:lnTo>
                  <a:pt x="45463" y="353348"/>
                </a:lnTo>
                <a:lnTo>
                  <a:pt x="29493" y="395680"/>
                </a:lnTo>
                <a:lnTo>
                  <a:pt x="16813" y="439516"/>
                </a:lnTo>
                <a:lnTo>
                  <a:pt x="7571" y="484706"/>
                </a:lnTo>
                <a:lnTo>
                  <a:pt x="1917" y="531103"/>
                </a:lnTo>
                <a:lnTo>
                  <a:pt x="0" y="578556"/>
                </a:lnTo>
                <a:lnTo>
                  <a:pt x="0" y="3471338"/>
                </a:lnTo>
                <a:lnTo>
                  <a:pt x="8576542" y="3471338"/>
                </a:lnTo>
                <a:lnTo>
                  <a:pt x="8576542" y="0"/>
                </a:lnTo>
                <a:close/>
              </a:path>
            </a:pathLst>
          </a:custGeom>
          <a:solidFill>
            <a:srgbClr val="004282"/>
          </a:solidFill>
        </p:spPr>
        <p:txBody>
          <a:bodyPr wrap="square" lIns="0" tIns="0" rIns="0" bIns="0" rtlCol="0"/>
          <a:lstStyle/>
          <a:p>
            <a:endParaRPr/>
          </a:p>
        </p:txBody>
      </p:sp>
      <p:sp>
        <p:nvSpPr>
          <p:cNvPr id="4" name="object 4"/>
          <p:cNvSpPr txBox="1"/>
          <p:nvPr/>
        </p:nvSpPr>
        <p:spPr>
          <a:xfrm>
            <a:off x="3510167" y="2251378"/>
            <a:ext cx="3940175" cy="2891155"/>
          </a:xfrm>
          <a:prstGeom prst="rect">
            <a:avLst/>
          </a:prstGeom>
        </p:spPr>
        <p:txBody>
          <a:bodyPr vert="horz" wrap="square" lIns="0" tIns="200660" rIns="0" bIns="0" rtlCol="0">
            <a:spAutoFit/>
          </a:bodyPr>
          <a:lstStyle/>
          <a:p>
            <a:pPr algn="ctr">
              <a:lnSpc>
                <a:spcPct val="100000"/>
              </a:lnSpc>
              <a:spcBef>
                <a:spcPts val="1580"/>
              </a:spcBef>
            </a:pPr>
            <a:r>
              <a:rPr sz="3300" b="1" u="heavy" spc="-20" dirty="0">
                <a:solidFill>
                  <a:srgbClr val="FFFFFF"/>
                </a:solidFill>
                <a:uFill>
                  <a:solidFill>
                    <a:srgbClr val="FFFFFF"/>
                  </a:solidFill>
                </a:uFill>
                <a:latin typeface="Calibri"/>
                <a:cs typeface="Calibri"/>
              </a:rPr>
              <a:t>ODALAR</a:t>
            </a:r>
            <a:r>
              <a:rPr sz="3300" b="1" u="heavy" spc="-15" dirty="0">
                <a:solidFill>
                  <a:srgbClr val="FFFFFF"/>
                </a:solidFill>
                <a:uFill>
                  <a:solidFill>
                    <a:srgbClr val="FFFFFF"/>
                  </a:solidFill>
                </a:uFill>
                <a:latin typeface="Calibri"/>
                <a:cs typeface="Calibri"/>
              </a:rPr>
              <a:t> </a:t>
            </a:r>
            <a:r>
              <a:rPr sz="3300" b="1" u="heavy" spc="-20" dirty="0">
                <a:solidFill>
                  <a:srgbClr val="FFFFFF"/>
                </a:solidFill>
                <a:uFill>
                  <a:solidFill>
                    <a:srgbClr val="FFFFFF"/>
                  </a:solidFill>
                </a:uFill>
                <a:latin typeface="Calibri"/>
                <a:cs typeface="Calibri"/>
              </a:rPr>
              <a:t>ve</a:t>
            </a:r>
            <a:r>
              <a:rPr sz="3300" b="1" u="heavy" spc="-25" dirty="0">
                <a:solidFill>
                  <a:srgbClr val="FFFFFF"/>
                </a:solidFill>
                <a:uFill>
                  <a:solidFill>
                    <a:srgbClr val="FFFFFF"/>
                  </a:solidFill>
                </a:uFill>
                <a:latin typeface="Calibri"/>
                <a:cs typeface="Calibri"/>
              </a:rPr>
              <a:t> </a:t>
            </a:r>
            <a:r>
              <a:rPr sz="3300" b="1" u="heavy" spc="-15" dirty="0">
                <a:solidFill>
                  <a:srgbClr val="FFFFFF"/>
                </a:solidFill>
                <a:uFill>
                  <a:solidFill>
                    <a:srgbClr val="FFFFFF"/>
                  </a:solidFill>
                </a:uFill>
                <a:latin typeface="Calibri"/>
                <a:cs typeface="Calibri"/>
              </a:rPr>
              <a:t>BORSALAR</a:t>
            </a:r>
            <a:endParaRPr sz="3300">
              <a:latin typeface="Calibri"/>
              <a:cs typeface="Calibri"/>
            </a:endParaRPr>
          </a:p>
          <a:p>
            <a:pPr marL="810260" marR="803910" indent="-635" algn="ctr">
              <a:lnSpc>
                <a:spcPct val="101699"/>
              </a:lnSpc>
              <a:spcBef>
                <a:spcPts val="1420"/>
              </a:spcBef>
            </a:pPr>
            <a:r>
              <a:rPr sz="3300" spc="-15" dirty="0">
                <a:solidFill>
                  <a:srgbClr val="FFFFFF"/>
                </a:solidFill>
                <a:latin typeface="Calibri"/>
                <a:cs typeface="Calibri"/>
              </a:rPr>
              <a:t>Sanayi </a:t>
            </a:r>
            <a:r>
              <a:rPr sz="3300" spc="-10" dirty="0">
                <a:solidFill>
                  <a:srgbClr val="FFFFFF"/>
                </a:solidFill>
                <a:latin typeface="Calibri"/>
                <a:cs typeface="Calibri"/>
              </a:rPr>
              <a:t>Odası, </a:t>
            </a:r>
            <a:r>
              <a:rPr sz="3300" spc="-735" dirty="0">
                <a:solidFill>
                  <a:srgbClr val="FFFFFF"/>
                </a:solidFill>
                <a:latin typeface="Calibri"/>
                <a:cs typeface="Calibri"/>
              </a:rPr>
              <a:t> </a:t>
            </a:r>
            <a:r>
              <a:rPr sz="3300" spc="-20" dirty="0">
                <a:solidFill>
                  <a:srgbClr val="FFFFFF"/>
                </a:solidFill>
                <a:latin typeface="Calibri"/>
                <a:cs typeface="Calibri"/>
              </a:rPr>
              <a:t>Ticaret</a:t>
            </a:r>
            <a:r>
              <a:rPr sz="3300" spc="-55" dirty="0">
                <a:solidFill>
                  <a:srgbClr val="FFFFFF"/>
                </a:solidFill>
                <a:latin typeface="Calibri"/>
                <a:cs typeface="Calibri"/>
              </a:rPr>
              <a:t> </a:t>
            </a:r>
            <a:r>
              <a:rPr sz="3300" spc="-10" dirty="0">
                <a:solidFill>
                  <a:srgbClr val="FFFFFF"/>
                </a:solidFill>
                <a:latin typeface="Calibri"/>
                <a:cs typeface="Calibri"/>
              </a:rPr>
              <a:t>Odası,</a:t>
            </a:r>
            <a:endParaRPr sz="3300">
              <a:latin typeface="Calibri"/>
              <a:cs typeface="Calibri"/>
            </a:endParaRPr>
          </a:p>
          <a:p>
            <a:pPr marL="26034" marR="19685" algn="ctr">
              <a:lnSpc>
                <a:spcPts val="3629"/>
              </a:lnSpc>
              <a:spcBef>
                <a:spcPts val="450"/>
              </a:spcBef>
            </a:pPr>
            <a:r>
              <a:rPr sz="3300" spc="-20" dirty="0">
                <a:solidFill>
                  <a:srgbClr val="FFFFFF"/>
                </a:solidFill>
                <a:latin typeface="Calibri"/>
                <a:cs typeface="Calibri"/>
              </a:rPr>
              <a:t>Ticaret</a:t>
            </a:r>
            <a:r>
              <a:rPr sz="3300" spc="-15" dirty="0">
                <a:solidFill>
                  <a:srgbClr val="FFFFFF"/>
                </a:solidFill>
                <a:latin typeface="Calibri"/>
                <a:cs typeface="Calibri"/>
              </a:rPr>
              <a:t> </a:t>
            </a:r>
            <a:r>
              <a:rPr sz="3300" spc="-25" dirty="0">
                <a:solidFill>
                  <a:srgbClr val="FFFFFF"/>
                </a:solidFill>
                <a:latin typeface="Calibri"/>
                <a:cs typeface="Calibri"/>
              </a:rPr>
              <a:t>ve</a:t>
            </a:r>
            <a:r>
              <a:rPr sz="3300" spc="-15" dirty="0">
                <a:solidFill>
                  <a:srgbClr val="FFFFFF"/>
                </a:solidFill>
                <a:latin typeface="Calibri"/>
                <a:cs typeface="Calibri"/>
              </a:rPr>
              <a:t> Sanayi</a:t>
            </a:r>
            <a:r>
              <a:rPr sz="3300" spc="-20" dirty="0">
                <a:solidFill>
                  <a:srgbClr val="FFFFFF"/>
                </a:solidFill>
                <a:latin typeface="Calibri"/>
                <a:cs typeface="Calibri"/>
              </a:rPr>
              <a:t> </a:t>
            </a:r>
            <a:r>
              <a:rPr sz="3300" spc="-10" dirty="0">
                <a:solidFill>
                  <a:srgbClr val="FFFFFF"/>
                </a:solidFill>
                <a:latin typeface="Calibri"/>
                <a:cs typeface="Calibri"/>
              </a:rPr>
              <a:t>Odası </a:t>
            </a:r>
            <a:r>
              <a:rPr sz="3300" spc="-730" dirty="0">
                <a:solidFill>
                  <a:srgbClr val="FFFFFF"/>
                </a:solidFill>
                <a:latin typeface="Calibri"/>
                <a:cs typeface="Calibri"/>
              </a:rPr>
              <a:t> </a:t>
            </a:r>
            <a:r>
              <a:rPr sz="3300" spc="-20" dirty="0">
                <a:solidFill>
                  <a:srgbClr val="FFFFFF"/>
                </a:solidFill>
                <a:latin typeface="Calibri"/>
                <a:cs typeface="Calibri"/>
              </a:rPr>
              <a:t>Ticaret</a:t>
            </a:r>
            <a:r>
              <a:rPr sz="3300" dirty="0">
                <a:solidFill>
                  <a:srgbClr val="FFFFFF"/>
                </a:solidFill>
                <a:latin typeface="Calibri"/>
                <a:cs typeface="Calibri"/>
              </a:rPr>
              <a:t> </a:t>
            </a:r>
            <a:r>
              <a:rPr sz="3300" spc="-15" dirty="0">
                <a:solidFill>
                  <a:srgbClr val="FFFFFF"/>
                </a:solidFill>
                <a:latin typeface="Calibri"/>
                <a:cs typeface="Calibri"/>
              </a:rPr>
              <a:t>Borsası</a:t>
            </a:r>
            <a:endParaRPr sz="3300">
              <a:latin typeface="Calibri"/>
              <a:cs typeface="Calibri"/>
            </a:endParaRPr>
          </a:p>
        </p:txBody>
      </p:sp>
      <p:sp>
        <p:nvSpPr>
          <p:cNvPr id="5" name="object 5"/>
          <p:cNvSpPr txBox="1"/>
          <p:nvPr/>
        </p:nvSpPr>
        <p:spPr>
          <a:xfrm>
            <a:off x="4364805" y="5253377"/>
            <a:ext cx="2229485" cy="527685"/>
          </a:xfrm>
          <a:prstGeom prst="rect">
            <a:avLst/>
          </a:prstGeom>
        </p:spPr>
        <p:txBody>
          <a:bodyPr vert="horz" wrap="square" lIns="0" tIns="12065" rIns="0" bIns="0" rtlCol="0">
            <a:spAutoFit/>
          </a:bodyPr>
          <a:lstStyle/>
          <a:p>
            <a:pPr marL="12700">
              <a:lnSpc>
                <a:spcPct val="100000"/>
              </a:lnSpc>
              <a:spcBef>
                <a:spcPts val="95"/>
              </a:spcBef>
            </a:pPr>
            <a:r>
              <a:rPr sz="3300" spc="-15" dirty="0">
                <a:solidFill>
                  <a:srgbClr val="FFFFFF"/>
                </a:solidFill>
                <a:latin typeface="Calibri"/>
                <a:cs typeface="Calibri"/>
              </a:rPr>
              <a:t>(Kurucu</a:t>
            </a:r>
            <a:r>
              <a:rPr sz="3300" spc="-60" dirty="0">
                <a:solidFill>
                  <a:srgbClr val="FFFFFF"/>
                </a:solidFill>
                <a:latin typeface="Calibri"/>
                <a:cs typeface="Calibri"/>
              </a:rPr>
              <a:t> </a:t>
            </a:r>
            <a:r>
              <a:rPr sz="3300" spc="-15" dirty="0">
                <a:solidFill>
                  <a:srgbClr val="FFFFFF"/>
                </a:solidFill>
                <a:latin typeface="Calibri"/>
                <a:cs typeface="Calibri"/>
              </a:rPr>
              <a:t>Üye)</a:t>
            </a:r>
            <a:endParaRPr sz="3300">
              <a:latin typeface="Calibri"/>
              <a:cs typeface="Calibri"/>
            </a:endParaRPr>
          </a:p>
        </p:txBody>
      </p:sp>
      <p:grpSp>
        <p:nvGrpSpPr>
          <p:cNvPr id="6" name="object 6"/>
          <p:cNvGrpSpPr/>
          <p:nvPr/>
        </p:nvGrpSpPr>
        <p:grpSpPr>
          <a:xfrm>
            <a:off x="9760381" y="2531150"/>
            <a:ext cx="8593455" cy="3488054"/>
            <a:chOff x="9760381" y="2531150"/>
            <a:chExt cx="8593455" cy="3488054"/>
          </a:xfrm>
        </p:grpSpPr>
        <p:sp>
          <p:nvSpPr>
            <p:cNvPr id="7" name="object 7"/>
            <p:cNvSpPr/>
            <p:nvPr/>
          </p:nvSpPr>
          <p:spPr>
            <a:xfrm>
              <a:off x="9768636" y="2539405"/>
              <a:ext cx="8576945" cy="3471545"/>
            </a:xfrm>
            <a:custGeom>
              <a:avLst/>
              <a:gdLst/>
              <a:ahLst/>
              <a:cxnLst/>
              <a:rect l="l" t="t" r="r" b="b"/>
              <a:pathLst>
                <a:path w="8576944" h="3471545">
                  <a:moveTo>
                    <a:pt x="7997986" y="0"/>
                  </a:moveTo>
                  <a:lnTo>
                    <a:pt x="0" y="0"/>
                  </a:lnTo>
                  <a:lnTo>
                    <a:pt x="0" y="3471338"/>
                  </a:lnTo>
                  <a:lnTo>
                    <a:pt x="8576542" y="3471338"/>
                  </a:lnTo>
                  <a:lnTo>
                    <a:pt x="8576542" y="578556"/>
                  </a:lnTo>
                  <a:lnTo>
                    <a:pt x="8574624" y="531103"/>
                  </a:lnTo>
                  <a:lnTo>
                    <a:pt x="8568970" y="484706"/>
                  </a:lnTo>
                  <a:lnTo>
                    <a:pt x="8559729" y="439516"/>
                  </a:lnTo>
                  <a:lnTo>
                    <a:pt x="8547049" y="395680"/>
                  </a:lnTo>
                  <a:lnTo>
                    <a:pt x="8531079" y="353348"/>
                  </a:lnTo>
                  <a:lnTo>
                    <a:pt x="8511968" y="312668"/>
                  </a:lnTo>
                  <a:lnTo>
                    <a:pt x="8489866" y="273789"/>
                  </a:lnTo>
                  <a:lnTo>
                    <a:pt x="8464920" y="236860"/>
                  </a:lnTo>
                  <a:lnTo>
                    <a:pt x="8437280" y="202030"/>
                  </a:lnTo>
                  <a:lnTo>
                    <a:pt x="8407094" y="169448"/>
                  </a:lnTo>
                  <a:lnTo>
                    <a:pt x="8374512" y="139262"/>
                  </a:lnTo>
                  <a:lnTo>
                    <a:pt x="8339682" y="111622"/>
                  </a:lnTo>
                  <a:lnTo>
                    <a:pt x="8302753" y="86676"/>
                  </a:lnTo>
                  <a:lnTo>
                    <a:pt x="8263874" y="64573"/>
                  </a:lnTo>
                  <a:lnTo>
                    <a:pt x="8223194" y="45463"/>
                  </a:lnTo>
                  <a:lnTo>
                    <a:pt x="8180862" y="29493"/>
                  </a:lnTo>
                  <a:lnTo>
                    <a:pt x="8137026" y="16813"/>
                  </a:lnTo>
                  <a:lnTo>
                    <a:pt x="8091835" y="7571"/>
                  </a:lnTo>
                  <a:lnTo>
                    <a:pt x="8045439" y="1917"/>
                  </a:lnTo>
                  <a:lnTo>
                    <a:pt x="7997986" y="0"/>
                  </a:lnTo>
                  <a:close/>
                </a:path>
              </a:pathLst>
            </a:custGeom>
            <a:solidFill>
              <a:srgbClr val="008DD0"/>
            </a:solidFill>
          </p:spPr>
          <p:txBody>
            <a:bodyPr wrap="square" lIns="0" tIns="0" rIns="0" bIns="0" rtlCol="0"/>
            <a:lstStyle/>
            <a:p>
              <a:endParaRPr/>
            </a:p>
          </p:txBody>
        </p:sp>
        <p:sp>
          <p:nvSpPr>
            <p:cNvPr id="8" name="object 8"/>
            <p:cNvSpPr/>
            <p:nvPr/>
          </p:nvSpPr>
          <p:spPr>
            <a:xfrm>
              <a:off x="9768636" y="2539405"/>
              <a:ext cx="8576945" cy="3471545"/>
            </a:xfrm>
            <a:custGeom>
              <a:avLst/>
              <a:gdLst/>
              <a:ahLst/>
              <a:cxnLst/>
              <a:rect l="l" t="t" r="r" b="b"/>
              <a:pathLst>
                <a:path w="8576944" h="3471545">
                  <a:moveTo>
                    <a:pt x="0" y="0"/>
                  </a:moveTo>
                  <a:lnTo>
                    <a:pt x="7997986" y="0"/>
                  </a:lnTo>
                  <a:lnTo>
                    <a:pt x="8045439" y="1917"/>
                  </a:lnTo>
                  <a:lnTo>
                    <a:pt x="8091835" y="7571"/>
                  </a:lnTo>
                  <a:lnTo>
                    <a:pt x="8137026" y="16813"/>
                  </a:lnTo>
                  <a:lnTo>
                    <a:pt x="8180862" y="29493"/>
                  </a:lnTo>
                  <a:lnTo>
                    <a:pt x="8223194" y="45463"/>
                  </a:lnTo>
                  <a:lnTo>
                    <a:pt x="8263874" y="64573"/>
                  </a:lnTo>
                  <a:lnTo>
                    <a:pt x="8302753" y="86676"/>
                  </a:lnTo>
                  <a:lnTo>
                    <a:pt x="8339682" y="111622"/>
                  </a:lnTo>
                  <a:lnTo>
                    <a:pt x="8374512" y="139262"/>
                  </a:lnTo>
                  <a:lnTo>
                    <a:pt x="8407094" y="169448"/>
                  </a:lnTo>
                  <a:lnTo>
                    <a:pt x="8437280" y="202030"/>
                  </a:lnTo>
                  <a:lnTo>
                    <a:pt x="8464920" y="236860"/>
                  </a:lnTo>
                  <a:lnTo>
                    <a:pt x="8489866" y="273789"/>
                  </a:lnTo>
                  <a:lnTo>
                    <a:pt x="8511968" y="312668"/>
                  </a:lnTo>
                  <a:lnTo>
                    <a:pt x="8531079" y="353348"/>
                  </a:lnTo>
                  <a:lnTo>
                    <a:pt x="8547049" y="395680"/>
                  </a:lnTo>
                  <a:lnTo>
                    <a:pt x="8559729" y="439516"/>
                  </a:lnTo>
                  <a:lnTo>
                    <a:pt x="8568970" y="484706"/>
                  </a:lnTo>
                  <a:lnTo>
                    <a:pt x="8574624" y="531103"/>
                  </a:lnTo>
                  <a:lnTo>
                    <a:pt x="8576542" y="578556"/>
                  </a:lnTo>
                  <a:lnTo>
                    <a:pt x="8576542" y="3471338"/>
                  </a:lnTo>
                  <a:lnTo>
                    <a:pt x="0" y="3471338"/>
                  </a:lnTo>
                  <a:lnTo>
                    <a:pt x="0" y="0"/>
                  </a:lnTo>
                  <a:close/>
                </a:path>
              </a:pathLst>
            </a:custGeom>
            <a:ln w="16338">
              <a:solidFill>
                <a:srgbClr val="FFFFFF"/>
              </a:solidFill>
            </a:ln>
          </p:spPr>
          <p:txBody>
            <a:bodyPr wrap="square" lIns="0" tIns="0" rIns="0" bIns="0" rtlCol="0"/>
            <a:lstStyle/>
            <a:p>
              <a:endParaRPr/>
            </a:p>
          </p:txBody>
        </p:sp>
      </p:grpSp>
      <p:sp>
        <p:nvSpPr>
          <p:cNvPr id="9" name="object 9"/>
          <p:cNvSpPr txBox="1"/>
          <p:nvPr/>
        </p:nvSpPr>
        <p:spPr>
          <a:xfrm>
            <a:off x="12023135" y="2619291"/>
            <a:ext cx="4068445" cy="2267585"/>
          </a:xfrm>
          <a:prstGeom prst="rect">
            <a:avLst/>
          </a:prstGeom>
        </p:spPr>
        <p:txBody>
          <a:bodyPr vert="horz" wrap="square" lIns="0" tIns="12065" rIns="0" bIns="0" rtlCol="0">
            <a:spAutoFit/>
          </a:bodyPr>
          <a:lstStyle/>
          <a:p>
            <a:pPr algn="ctr">
              <a:lnSpc>
                <a:spcPts val="3790"/>
              </a:lnSpc>
              <a:spcBef>
                <a:spcPts val="95"/>
              </a:spcBef>
            </a:pPr>
            <a:r>
              <a:rPr sz="3300" b="1" u="heavy" spc="-10" dirty="0">
                <a:solidFill>
                  <a:srgbClr val="FFFFFF"/>
                </a:solidFill>
                <a:uFill>
                  <a:solidFill>
                    <a:srgbClr val="FFFFFF"/>
                  </a:solidFill>
                </a:uFill>
                <a:latin typeface="Calibri"/>
                <a:cs typeface="Calibri"/>
              </a:rPr>
              <a:t>TÜZEL</a:t>
            </a:r>
            <a:r>
              <a:rPr sz="3300" b="1" u="heavy" spc="-30" dirty="0">
                <a:solidFill>
                  <a:srgbClr val="FFFFFF"/>
                </a:solidFill>
                <a:uFill>
                  <a:solidFill>
                    <a:srgbClr val="FFFFFF"/>
                  </a:solidFill>
                </a:uFill>
                <a:latin typeface="Calibri"/>
                <a:cs typeface="Calibri"/>
              </a:rPr>
              <a:t> </a:t>
            </a:r>
            <a:r>
              <a:rPr sz="3300" b="1" u="heavy" spc="-5" dirty="0">
                <a:solidFill>
                  <a:srgbClr val="FFFFFF"/>
                </a:solidFill>
                <a:uFill>
                  <a:solidFill>
                    <a:srgbClr val="FFFFFF"/>
                  </a:solidFill>
                </a:uFill>
                <a:latin typeface="Calibri"/>
                <a:cs typeface="Calibri"/>
              </a:rPr>
              <a:t>KİŞİLER</a:t>
            </a:r>
            <a:endParaRPr sz="3300">
              <a:latin typeface="Calibri"/>
              <a:cs typeface="Calibri"/>
            </a:endParaRPr>
          </a:p>
          <a:p>
            <a:pPr algn="ctr">
              <a:lnSpc>
                <a:spcPts val="3790"/>
              </a:lnSpc>
            </a:pPr>
            <a:r>
              <a:rPr sz="3300" spc="-10" dirty="0">
                <a:solidFill>
                  <a:srgbClr val="FFFFFF"/>
                </a:solidFill>
                <a:latin typeface="Calibri"/>
                <a:cs typeface="Calibri"/>
              </a:rPr>
              <a:t>İhtisas</a:t>
            </a:r>
            <a:r>
              <a:rPr sz="3300" spc="-25" dirty="0">
                <a:solidFill>
                  <a:srgbClr val="FFFFFF"/>
                </a:solidFill>
                <a:latin typeface="Calibri"/>
                <a:cs typeface="Calibri"/>
              </a:rPr>
              <a:t> </a:t>
            </a:r>
            <a:r>
              <a:rPr sz="3300" spc="-15" dirty="0">
                <a:solidFill>
                  <a:srgbClr val="FFFFFF"/>
                </a:solidFill>
                <a:latin typeface="Calibri"/>
                <a:cs typeface="Calibri"/>
              </a:rPr>
              <a:t>Konusuna </a:t>
            </a:r>
            <a:r>
              <a:rPr sz="3300" spc="-10" dirty="0">
                <a:solidFill>
                  <a:srgbClr val="FFFFFF"/>
                </a:solidFill>
                <a:latin typeface="Calibri"/>
                <a:cs typeface="Calibri"/>
              </a:rPr>
              <a:t>Uygun</a:t>
            </a:r>
            <a:endParaRPr sz="3300">
              <a:latin typeface="Calibri"/>
              <a:cs typeface="Calibri"/>
            </a:endParaRPr>
          </a:p>
          <a:p>
            <a:pPr marL="667385" marR="662305" indent="1905" algn="ctr">
              <a:lnSpc>
                <a:spcPts val="5040"/>
              </a:lnSpc>
              <a:spcBef>
                <a:spcPts val="145"/>
              </a:spcBef>
            </a:pPr>
            <a:r>
              <a:rPr sz="3300" spc="-40" dirty="0">
                <a:solidFill>
                  <a:srgbClr val="FFFFFF"/>
                </a:solidFill>
                <a:latin typeface="Calibri"/>
                <a:cs typeface="Calibri"/>
              </a:rPr>
              <a:t>Kooperatif, </a:t>
            </a:r>
            <a:r>
              <a:rPr sz="3300" spc="-35" dirty="0">
                <a:solidFill>
                  <a:srgbClr val="FFFFFF"/>
                </a:solidFill>
                <a:latin typeface="Calibri"/>
                <a:cs typeface="Calibri"/>
              </a:rPr>
              <a:t> </a:t>
            </a:r>
            <a:r>
              <a:rPr sz="3300" spc="-10" dirty="0">
                <a:solidFill>
                  <a:srgbClr val="FFFFFF"/>
                </a:solidFill>
                <a:latin typeface="Calibri"/>
                <a:cs typeface="Calibri"/>
              </a:rPr>
              <a:t>Birlik,</a:t>
            </a:r>
            <a:r>
              <a:rPr sz="3300" spc="-25" dirty="0">
                <a:solidFill>
                  <a:srgbClr val="FFFFFF"/>
                </a:solidFill>
                <a:latin typeface="Calibri"/>
                <a:cs typeface="Calibri"/>
              </a:rPr>
              <a:t> </a:t>
            </a:r>
            <a:r>
              <a:rPr sz="3300" spc="-10" dirty="0">
                <a:solidFill>
                  <a:srgbClr val="FFFFFF"/>
                </a:solidFill>
                <a:latin typeface="Calibri"/>
                <a:cs typeface="Calibri"/>
              </a:rPr>
              <a:t>Dernekler</a:t>
            </a:r>
            <a:endParaRPr sz="3300">
              <a:latin typeface="Calibri"/>
              <a:cs typeface="Calibri"/>
            </a:endParaRPr>
          </a:p>
        </p:txBody>
      </p:sp>
      <p:grpSp>
        <p:nvGrpSpPr>
          <p:cNvPr id="10" name="object 10"/>
          <p:cNvGrpSpPr/>
          <p:nvPr/>
        </p:nvGrpSpPr>
        <p:grpSpPr>
          <a:xfrm>
            <a:off x="1183839" y="6002488"/>
            <a:ext cx="8593455" cy="3486785"/>
            <a:chOff x="1183839" y="6002488"/>
            <a:chExt cx="8593455" cy="3486785"/>
          </a:xfrm>
        </p:grpSpPr>
        <p:sp>
          <p:nvSpPr>
            <p:cNvPr id="11" name="object 11"/>
            <p:cNvSpPr/>
            <p:nvPr/>
          </p:nvSpPr>
          <p:spPr>
            <a:xfrm>
              <a:off x="1192094" y="6010743"/>
              <a:ext cx="8576945" cy="3470275"/>
            </a:xfrm>
            <a:custGeom>
              <a:avLst/>
              <a:gdLst/>
              <a:ahLst/>
              <a:cxnLst/>
              <a:rect l="l" t="t" r="r" b="b"/>
              <a:pathLst>
                <a:path w="8576945" h="3470275">
                  <a:moveTo>
                    <a:pt x="8576542" y="0"/>
                  </a:moveTo>
                  <a:lnTo>
                    <a:pt x="0" y="0"/>
                  </a:lnTo>
                  <a:lnTo>
                    <a:pt x="0" y="2891734"/>
                  </a:lnTo>
                  <a:lnTo>
                    <a:pt x="1916" y="2939171"/>
                  </a:lnTo>
                  <a:lnTo>
                    <a:pt x="7568" y="2985552"/>
                  </a:lnTo>
                  <a:lnTo>
                    <a:pt x="16806" y="3030727"/>
                  </a:lnTo>
                  <a:lnTo>
                    <a:pt x="29481" y="3074548"/>
                  </a:lnTo>
                  <a:lnTo>
                    <a:pt x="45445" y="3116865"/>
                  </a:lnTo>
                  <a:lnTo>
                    <a:pt x="64548" y="3157531"/>
                  </a:lnTo>
                  <a:lnTo>
                    <a:pt x="86642" y="3196396"/>
                  </a:lnTo>
                  <a:lnTo>
                    <a:pt x="111578" y="3233311"/>
                  </a:lnTo>
                  <a:lnTo>
                    <a:pt x="139208" y="3268128"/>
                  </a:lnTo>
                  <a:lnTo>
                    <a:pt x="169382" y="3300698"/>
                  </a:lnTo>
                  <a:lnTo>
                    <a:pt x="201952" y="3330872"/>
                  </a:lnTo>
                  <a:lnTo>
                    <a:pt x="236769" y="3358502"/>
                  </a:lnTo>
                  <a:lnTo>
                    <a:pt x="273685" y="3383438"/>
                  </a:lnTo>
                  <a:lnTo>
                    <a:pt x="312550" y="3405532"/>
                  </a:lnTo>
                  <a:lnTo>
                    <a:pt x="353215" y="3424636"/>
                  </a:lnTo>
                  <a:lnTo>
                    <a:pt x="395533" y="3440599"/>
                  </a:lnTo>
                  <a:lnTo>
                    <a:pt x="439353" y="3453274"/>
                  </a:lnTo>
                  <a:lnTo>
                    <a:pt x="484528" y="3462512"/>
                  </a:lnTo>
                  <a:lnTo>
                    <a:pt x="530909" y="3468164"/>
                  </a:lnTo>
                  <a:lnTo>
                    <a:pt x="578346" y="3470081"/>
                  </a:lnTo>
                  <a:lnTo>
                    <a:pt x="8576542" y="3470081"/>
                  </a:lnTo>
                  <a:lnTo>
                    <a:pt x="8576542" y="0"/>
                  </a:lnTo>
                  <a:close/>
                </a:path>
              </a:pathLst>
            </a:custGeom>
            <a:solidFill>
              <a:srgbClr val="218643"/>
            </a:solidFill>
          </p:spPr>
          <p:txBody>
            <a:bodyPr wrap="square" lIns="0" tIns="0" rIns="0" bIns="0" rtlCol="0"/>
            <a:lstStyle/>
            <a:p>
              <a:endParaRPr/>
            </a:p>
          </p:txBody>
        </p:sp>
        <p:sp>
          <p:nvSpPr>
            <p:cNvPr id="12" name="object 12"/>
            <p:cNvSpPr/>
            <p:nvPr/>
          </p:nvSpPr>
          <p:spPr>
            <a:xfrm>
              <a:off x="1192094" y="6010743"/>
              <a:ext cx="8576945" cy="3470275"/>
            </a:xfrm>
            <a:custGeom>
              <a:avLst/>
              <a:gdLst/>
              <a:ahLst/>
              <a:cxnLst/>
              <a:rect l="l" t="t" r="r" b="b"/>
              <a:pathLst>
                <a:path w="8576945" h="3470275">
                  <a:moveTo>
                    <a:pt x="8576542" y="3470081"/>
                  </a:moveTo>
                  <a:lnTo>
                    <a:pt x="578346" y="3470081"/>
                  </a:lnTo>
                  <a:lnTo>
                    <a:pt x="530909" y="3468164"/>
                  </a:lnTo>
                  <a:lnTo>
                    <a:pt x="484528" y="3462512"/>
                  </a:lnTo>
                  <a:lnTo>
                    <a:pt x="439353" y="3453274"/>
                  </a:lnTo>
                  <a:lnTo>
                    <a:pt x="395533" y="3440599"/>
                  </a:lnTo>
                  <a:lnTo>
                    <a:pt x="353215" y="3424636"/>
                  </a:lnTo>
                  <a:lnTo>
                    <a:pt x="312550" y="3405532"/>
                  </a:lnTo>
                  <a:lnTo>
                    <a:pt x="273685" y="3383438"/>
                  </a:lnTo>
                  <a:lnTo>
                    <a:pt x="236769" y="3358502"/>
                  </a:lnTo>
                  <a:lnTo>
                    <a:pt x="201952" y="3330872"/>
                  </a:lnTo>
                  <a:lnTo>
                    <a:pt x="169382" y="3300698"/>
                  </a:lnTo>
                  <a:lnTo>
                    <a:pt x="139208" y="3268128"/>
                  </a:lnTo>
                  <a:lnTo>
                    <a:pt x="111578" y="3233311"/>
                  </a:lnTo>
                  <a:lnTo>
                    <a:pt x="86642" y="3196396"/>
                  </a:lnTo>
                  <a:lnTo>
                    <a:pt x="64548" y="3157531"/>
                  </a:lnTo>
                  <a:lnTo>
                    <a:pt x="45445" y="3116865"/>
                  </a:lnTo>
                  <a:lnTo>
                    <a:pt x="29481" y="3074548"/>
                  </a:lnTo>
                  <a:lnTo>
                    <a:pt x="16806" y="3030727"/>
                  </a:lnTo>
                  <a:lnTo>
                    <a:pt x="7568" y="2985552"/>
                  </a:lnTo>
                  <a:lnTo>
                    <a:pt x="1916" y="2939171"/>
                  </a:lnTo>
                  <a:lnTo>
                    <a:pt x="0" y="2891734"/>
                  </a:lnTo>
                  <a:lnTo>
                    <a:pt x="0" y="0"/>
                  </a:lnTo>
                  <a:lnTo>
                    <a:pt x="8576542" y="0"/>
                  </a:lnTo>
                  <a:lnTo>
                    <a:pt x="8576542" y="3470081"/>
                  </a:lnTo>
                  <a:close/>
                </a:path>
              </a:pathLst>
            </a:custGeom>
            <a:ln w="16338">
              <a:solidFill>
                <a:srgbClr val="FFFFFF"/>
              </a:solidFill>
            </a:ln>
          </p:spPr>
          <p:txBody>
            <a:bodyPr wrap="square" lIns="0" tIns="0" rIns="0" bIns="0" rtlCol="0"/>
            <a:lstStyle/>
            <a:p>
              <a:endParaRPr/>
            </a:p>
          </p:txBody>
        </p:sp>
      </p:grpSp>
      <p:sp>
        <p:nvSpPr>
          <p:cNvPr id="13" name="object 13"/>
          <p:cNvSpPr txBox="1"/>
          <p:nvPr/>
        </p:nvSpPr>
        <p:spPr>
          <a:xfrm>
            <a:off x="2210615" y="6540906"/>
            <a:ext cx="6532880" cy="2402840"/>
          </a:xfrm>
          <a:prstGeom prst="rect">
            <a:avLst/>
          </a:prstGeom>
        </p:spPr>
        <p:txBody>
          <a:bodyPr vert="horz" wrap="square" lIns="0" tIns="147955" rIns="0" bIns="0" rtlCol="0">
            <a:spAutoFit/>
          </a:bodyPr>
          <a:lstStyle/>
          <a:p>
            <a:pPr marL="6350" algn="ctr">
              <a:lnSpc>
                <a:spcPct val="100000"/>
              </a:lnSpc>
              <a:spcBef>
                <a:spcPts val="1165"/>
              </a:spcBef>
            </a:pPr>
            <a:r>
              <a:rPr sz="3300" b="1" u="heavy" spc="-5" dirty="0">
                <a:solidFill>
                  <a:srgbClr val="FFFFFF"/>
                </a:solidFill>
                <a:uFill>
                  <a:solidFill>
                    <a:srgbClr val="FFFFFF"/>
                  </a:solidFill>
                </a:uFill>
                <a:latin typeface="Calibri"/>
                <a:cs typeface="Calibri"/>
              </a:rPr>
              <a:t>KAMU</a:t>
            </a:r>
            <a:endParaRPr sz="3300">
              <a:latin typeface="Calibri"/>
              <a:cs typeface="Calibri"/>
            </a:endParaRPr>
          </a:p>
          <a:p>
            <a:pPr marL="5715" algn="ctr">
              <a:lnSpc>
                <a:spcPct val="100000"/>
              </a:lnSpc>
              <a:spcBef>
                <a:spcPts val="1070"/>
              </a:spcBef>
            </a:pPr>
            <a:r>
              <a:rPr sz="3300" spc="-5" dirty="0">
                <a:solidFill>
                  <a:srgbClr val="FFFFFF"/>
                </a:solidFill>
                <a:latin typeface="Calibri"/>
                <a:cs typeface="Calibri"/>
              </a:rPr>
              <a:t>İl</a:t>
            </a:r>
            <a:r>
              <a:rPr sz="3300" spc="-25" dirty="0">
                <a:solidFill>
                  <a:srgbClr val="FFFFFF"/>
                </a:solidFill>
                <a:latin typeface="Calibri"/>
                <a:cs typeface="Calibri"/>
              </a:rPr>
              <a:t> </a:t>
            </a:r>
            <a:r>
              <a:rPr sz="3300" spc="-30" dirty="0">
                <a:solidFill>
                  <a:srgbClr val="FFFFFF"/>
                </a:solidFill>
                <a:latin typeface="Calibri"/>
                <a:cs typeface="Calibri"/>
              </a:rPr>
              <a:t>Özel</a:t>
            </a:r>
            <a:r>
              <a:rPr sz="3300" spc="-15" dirty="0">
                <a:solidFill>
                  <a:srgbClr val="FFFFFF"/>
                </a:solidFill>
                <a:latin typeface="Calibri"/>
                <a:cs typeface="Calibri"/>
              </a:rPr>
              <a:t> </a:t>
            </a:r>
            <a:r>
              <a:rPr sz="3300" spc="-10" dirty="0">
                <a:solidFill>
                  <a:srgbClr val="FFFFFF"/>
                </a:solidFill>
                <a:latin typeface="Calibri"/>
                <a:cs typeface="Calibri"/>
              </a:rPr>
              <a:t>İdaresi</a:t>
            </a:r>
            <a:endParaRPr sz="3300">
              <a:latin typeface="Calibri"/>
              <a:cs typeface="Calibri"/>
            </a:endParaRPr>
          </a:p>
          <a:p>
            <a:pPr marL="12700" marR="5080" algn="ctr">
              <a:lnSpc>
                <a:spcPts val="3620"/>
              </a:lnSpc>
              <a:spcBef>
                <a:spcPts val="1480"/>
              </a:spcBef>
            </a:pPr>
            <a:r>
              <a:rPr sz="3300" spc="-35" dirty="0">
                <a:solidFill>
                  <a:srgbClr val="FFFFFF"/>
                </a:solidFill>
                <a:latin typeface="Calibri"/>
                <a:cs typeface="Calibri"/>
              </a:rPr>
              <a:t>YİKOB;</a:t>
            </a:r>
            <a:r>
              <a:rPr sz="3300" spc="-15" dirty="0">
                <a:solidFill>
                  <a:srgbClr val="FFFFFF"/>
                </a:solidFill>
                <a:latin typeface="Calibri"/>
                <a:cs typeface="Calibri"/>
              </a:rPr>
              <a:t> </a:t>
            </a:r>
            <a:r>
              <a:rPr sz="3300" spc="-40" dirty="0">
                <a:solidFill>
                  <a:srgbClr val="FFFFFF"/>
                </a:solidFill>
                <a:latin typeface="Calibri"/>
                <a:cs typeface="Calibri"/>
              </a:rPr>
              <a:t>Yatırım</a:t>
            </a:r>
            <a:r>
              <a:rPr sz="3300" spc="-5" dirty="0">
                <a:solidFill>
                  <a:srgbClr val="FFFFFF"/>
                </a:solidFill>
                <a:latin typeface="Calibri"/>
                <a:cs typeface="Calibri"/>
              </a:rPr>
              <a:t> İzleme</a:t>
            </a:r>
            <a:r>
              <a:rPr sz="3300" spc="-10" dirty="0">
                <a:solidFill>
                  <a:srgbClr val="FFFFFF"/>
                </a:solidFill>
                <a:latin typeface="Calibri"/>
                <a:cs typeface="Calibri"/>
              </a:rPr>
              <a:t> </a:t>
            </a:r>
            <a:r>
              <a:rPr sz="3300" spc="-20" dirty="0">
                <a:solidFill>
                  <a:srgbClr val="FFFFFF"/>
                </a:solidFill>
                <a:latin typeface="Calibri"/>
                <a:cs typeface="Calibri"/>
              </a:rPr>
              <a:t>ve</a:t>
            </a:r>
            <a:r>
              <a:rPr sz="3300" spc="-5" dirty="0">
                <a:solidFill>
                  <a:srgbClr val="FFFFFF"/>
                </a:solidFill>
                <a:latin typeface="Calibri"/>
                <a:cs typeface="Calibri"/>
              </a:rPr>
              <a:t> </a:t>
            </a:r>
            <a:r>
              <a:rPr sz="3300" spc="-25" dirty="0">
                <a:solidFill>
                  <a:srgbClr val="FFFFFF"/>
                </a:solidFill>
                <a:latin typeface="Calibri"/>
                <a:cs typeface="Calibri"/>
              </a:rPr>
              <a:t>Koordinasyon </a:t>
            </a:r>
            <a:r>
              <a:rPr sz="3300" spc="-730" dirty="0">
                <a:solidFill>
                  <a:srgbClr val="FFFFFF"/>
                </a:solidFill>
                <a:latin typeface="Calibri"/>
                <a:cs typeface="Calibri"/>
              </a:rPr>
              <a:t> </a:t>
            </a:r>
            <a:r>
              <a:rPr sz="3300" spc="-10" dirty="0">
                <a:solidFill>
                  <a:srgbClr val="FFFFFF"/>
                </a:solidFill>
                <a:latin typeface="Calibri"/>
                <a:cs typeface="Calibri"/>
              </a:rPr>
              <a:t>Başkanlığı</a:t>
            </a:r>
            <a:endParaRPr sz="3300">
              <a:latin typeface="Calibri"/>
              <a:cs typeface="Calibri"/>
            </a:endParaRPr>
          </a:p>
        </p:txBody>
      </p:sp>
      <p:grpSp>
        <p:nvGrpSpPr>
          <p:cNvPr id="14" name="object 14"/>
          <p:cNvGrpSpPr/>
          <p:nvPr/>
        </p:nvGrpSpPr>
        <p:grpSpPr>
          <a:xfrm>
            <a:off x="9760381" y="6002488"/>
            <a:ext cx="8593455" cy="3486785"/>
            <a:chOff x="9760381" y="6002488"/>
            <a:chExt cx="8593455" cy="3486785"/>
          </a:xfrm>
        </p:grpSpPr>
        <p:sp>
          <p:nvSpPr>
            <p:cNvPr id="15" name="object 15"/>
            <p:cNvSpPr/>
            <p:nvPr/>
          </p:nvSpPr>
          <p:spPr>
            <a:xfrm>
              <a:off x="9768636" y="6010743"/>
              <a:ext cx="8576945" cy="3470275"/>
            </a:xfrm>
            <a:custGeom>
              <a:avLst/>
              <a:gdLst/>
              <a:ahLst/>
              <a:cxnLst/>
              <a:rect l="l" t="t" r="r" b="b"/>
              <a:pathLst>
                <a:path w="8576944" h="3470275">
                  <a:moveTo>
                    <a:pt x="8576542" y="0"/>
                  </a:moveTo>
                  <a:lnTo>
                    <a:pt x="0" y="0"/>
                  </a:lnTo>
                  <a:lnTo>
                    <a:pt x="0" y="3470081"/>
                  </a:lnTo>
                  <a:lnTo>
                    <a:pt x="7998195" y="3470081"/>
                  </a:lnTo>
                  <a:lnTo>
                    <a:pt x="8045633" y="3468164"/>
                  </a:lnTo>
                  <a:lnTo>
                    <a:pt x="8092013" y="3462512"/>
                  </a:lnTo>
                  <a:lnTo>
                    <a:pt x="8137188" y="3453274"/>
                  </a:lnTo>
                  <a:lnTo>
                    <a:pt x="8181009" y="3440599"/>
                  </a:lnTo>
                  <a:lnTo>
                    <a:pt x="8223327" y="3424636"/>
                  </a:lnTo>
                  <a:lnTo>
                    <a:pt x="8263992" y="3405532"/>
                  </a:lnTo>
                  <a:lnTo>
                    <a:pt x="8302857" y="3383438"/>
                  </a:lnTo>
                  <a:lnTo>
                    <a:pt x="8339772" y="3358502"/>
                  </a:lnTo>
                  <a:lnTo>
                    <a:pt x="8374589" y="3330872"/>
                  </a:lnTo>
                  <a:lnTo>
                    <a:pt x="8407160" y="3300698"/>
                  </a:lnTo>
                  <a:lnTo>
                    <a:pt x="8437334" y="3268128"/>
                  </a:lnTo>
                  <a:lnTo>
                    <a:pt x="8464963" y="3233311"/>
                  </a:lnTo>
                  <a:lnTo>
                    <a:pt x="8489900" y="3196396"/>
                  </a:lnTo>
                  <a:lnTo>
                    <a:pt x="8511994" y="3157531"/>
                  </a:lnTo>
                  <a:lnTo>
                    <a:pt x="8531097" y="3116865"/>
                  </a:lnTo>
                  <a:lnTo>
                    <a:pt x="8547061" y="3074548"/>
                  </a:lnTo>
                  <a:lnTo>
                    <a:pt x="8559736" y="3030727"/>
                  </a:lnTo>
                  <a:lnTo>
                    <a:pt x="8568973" y="2985552"/>
                  </a:lnTo>
                  <a:lnTo>
                    <a:pt x="8574625" y="2939171"/>
                  </a:lnTo>
                  <a:lnTo>
                    <a:pt x="8576542" y="2891734"/>
                  </a:lnTo>
                  <a:lnTo>
                    <a:pt x="8576542" y="0"/>
                  </a:lnTo>
                  <a:close/>
                </a:path>
              </a:pathLst>
            </a:custGeom>
            <a:solidFill>
              <a:srgbClr val="86929B"/>
            </a:solidFill>
          </p:spPr>
          <p:txBody>
            <a:bodyPr wrap="square" lIns="0" tIns="0" rIns="0" bIns="0" rtlCol="0"/>
            <a:lstStyle/>
            <a:p>
              <a:endParaRPr/>
            </a:p>
          </p:txBody>
        </p:sp>
        <p:sp>
          <p:nvSpPr>
            <p:cNvPr id="16" name="object 16"/>
            <p:cNvSpPr/>
            <p:nvPr/>
          </p:nvSpPr>
          <p:spPr>
            <a:xfrm>
              <a:off x="9768636" y="6010743"/>
              <a:ext cx="8576945" cy="3470275"/>
            </a:xfrm>
            <a:custGeom>
              <a:avLst/>
              <a:gdLst/>
              <a:ahLst/>
              <a:cxnLst/>
              <a:rect l="l" t="t" r="r" b="b"/>
              <a:pathLst>
                <a:path w="8576944" h="3470275">
                  <a:moveTo>
                    <a:pt x="8576542" y="0"/>
                  </a:moveTo>
                  <a:lnTo>
                    <a:pt x="8576542" y="2891734"/>
                  </a:lnTo>
                  <a:lnTo>
                    <a:pt x="8574625" y="2939171"/>
                  </a:lnTo>
                  <a:lnTo>
                    <a:pt x="8568973" y="2985552"/>
                  </a:lnTo>
                  <a:lnTo>
                    <a:pt x="8559736" y="3030727"/>
                  </a:lnTo>
                  <a:lnTo>
                    <a:pt x="8547061" y="3074548"/>
                  </a:lnTo>
                  <a:lnTo>
                    <a:pt x="8531097" y="3116865"/>
                  </a:lnTo>
                  <a:lnTo>
                    <a:pt x="8511994" y="3157531"/>
                  </a:lnTo>
                  <a:lnTo>
                    <a:pt x="8489900" y="3196396"/>
                  </a:lnTo>
                  <a:lnTo>
                    <a:pt x="8464963" y="3233311"/>
                  </a:lnTo>
                  <a:lnTo>
                    <a:pt x="8437334" y="3268128"/>
                  </a:lnTo>
                  <a:lnTo>
                    <a:pt x="8407160" y="3300698"/>
                  </a:lnTo>
                  <a:lnTo>
                    <a:pt x="8374589" y="3330872"/>
                  </a:lnTo>
                  <a:lnTo>
                    <a:pt x="8339772" y="3358502"/>
                  </a:lnTo>
                  <a:lnTo>
                    <a:pt x="8302857" y="3383438"/>
                  </a:lnTo>
                  <a:lnTo>
                    <a:pt x="8263992" y="3405532"/>
                  </a:lnTo>
                  <a:lnTo>
                    <a:pt x="8223327" y="3424636"/>
                  </a:lnTo>
                  <a:lnTo>
                    <a:pt x="8181009" y="3440599"/>
                  </a:lnTo>
                  <a:lnTo>
                    <a:pt x="8137188" y="3453274"/>
                  </a:lnTo>
                  <a:lnTo>
                    <a:pt x="8092013" y="3462512"/>
                  </a:lnTo>
                  <a:lnTo>
                    <a:pt x="8045633" y="3468164"/>
                  </a:lnTo>
                  <a:lnTo>
                    <a:pt x="7998195" y="3470081"/>
                  </a:lnTo>
                  <a:lnTo>
                    <a:pt x="0" y="3470081"/>
                  </a:lnTo>
                  <a:lnTo>
                    <a:pt x="0" y="0"/>
                  </a:lnTo>
                  <a:lnTo>
                    <a:pt x="8576542" y="0"/>
                  </a:lnTo>
                  <a:close/>
                </a:path>
              </a:pathLst>
            </a:custGeom>
            <a:ln w="16338">
              <a:solidFill>
                <a:srgbClr val="FFFFFF"/>
              </a:solidFill>
            </a:ln>
          </p:spPr>
          <p:txBody>
            <a:bodyPr wrap="square" lIns="0" tIns="0" rIns="0" bIns="0" rtlCol="0"/>
            <a:lstStyle/>
            <a:p>
              <a:endParaRPr/>
            </a:p>
          </p:txBody>
        </p:sp>
      </p:grpSp>
      <p:sp>
        <p:nvSpPr>
          <p:cNvPr id="17" name="object 17"/>
          <p:cNvSpPr txBox="1"/>
          <p:nvPr/>
        </p:nvSpPr>
        <p:spPr>
          <a:xfrm>
            <a:off x="11685994" y="6451357"/>
            <a:ext cx="4742180" cy="2582545"/>
          </a:xfrm>
          <a:prstGeom prst="rect">
            <a:avLst/>
          </a:prstGeom>
        </p:spPr>
        <p:txBody>
          <a:bodyPr vert="horz" wrap="square" lIns="0" tIns="147955" rIns="0" bIns="0" rtlCol="0">
            <a:spAutoFit/>
          </a:bodyPr>
          <a:lstStyle/>
          <a:p>
            <a:pPr algn="ctr">
              <a:lnSpc>
                <a:spcPct val="100000"/>
              </a:lnSpc>
              <a:spcBef>
                <a:spcPts val="1165"/>
              </a:spcBef>
            </a:pPr>
            <a:r>
              <a:rPr sz="3300" b="1" u="heavy" spc="-5" dirty="0">
                <a:solidFill>
                  <a:srgbClr val="FFFFFF"/>
                </a:solidFill>
                <a:uFill>
                  <a:solidFill>
                    <a:srgbClr val="FFFFFF"/>
                  </a:solidFill>
                </a:uFill>
                <a:latin typeface="Calibri"/>
                <a:cs typeface="Calibri"/>
              </a:rPr>
              <a:t>KAMU</a:t>
            </a:r>
            <a:endParaRPr sz="3300">
              <a:latin typeface="Calibri"/>
              <a:cs typeface="Calibri"/>
            </a:endParaRPr>
          </a:p>
          <a:p>
            <a:pPr marL="12700" marR="5080" algn="ctr">
              <a:lnSpc>
                <a:spcPts val="5040"/>
              </a:lnSpc>
              <a:spcBef>
                <a:spcPts val="335"/>
              </a:spcBef>
            </a:pPr>
            <a:r>
              <a:rPr sz="3300" spc="-5" dirty="0">
                <a:solidFill>
                  <a:srgbClr val="FFFFFF"/>
                </a:solidFill>
                <a:latin typeface="Calibri"/>
                <a:cs typeface="Calibri"/>
              </a:rPr>
              <a:t>İl,</a:t>
            </a:r>
            <a:r>
              <a:rPr sz="3300" spc="-10" dirty="0">
                <a:solidFill>
                  <a:srgbClr val="FFFFFF"/>
                </a:solidFill>
                <a:latin typeface="Calibri"/>
                <a:cs typeface="Calibri"/>
              </a:rPr>
              <a:t> </a:t>
            </a:r>
            <a:r>
              <a:rPr sz="3300" spc="-5" dirty="0">
                <a:solidFill>
                  <a:srgbClr val="FFFFFF"/>
                </a:solidFill>
                <a:latin typeface="Calibri"/>
                <a:cs typeface="Calibri"/>
              </a:rPr>
              <a:t>İlçe </a:t>
            </a:r>
            <a:r>
              <a:rPr sz="3300" spc="-30" dirty="0">
                <a:solidFill>
                  <a:srgbClr val="FFFFFF"/>
                </a:solidFill>
                <a:latin typeface="Calibri"/>
                <a:cs typeface="Calibri"/>
              </a:rPr>
              <a:t>veya</a:t>
            </a:r>
            <a:r>
              <a:rPr sz="3300" spc="-10" dirty="0">
                <a:solidFill>
                  <a:srgbClr val="FFFFFF"/>
                </a:solidFill>
                <a:latin typeface="Calibri"/>
                <a:cs typeface="Calibri"/>
              </a:rPr>
              <a:t> </a:t>
            </a:r>
            <a:r>
              <a:rPr sz="3300" spc="-5" dirty="0">
                <a:solidFill>
                  <a:srgbClr val="FFFFFF"/>
                </a:solidFill>
                <a:latin typeface="Calibri"/>
                <a:cs typeface="Calibri"/>
              </a:rPr>
              <a:t>Belde </a:t>
            </a:r>
            <a:r>
              <a:rPr sz="3300" spc="-10" dirty="0">
                <a:solidFill>
                  <a:srgbClr val="FFFFFF"/>
                </a:solidFill>
                <a:latin typeface="Calibri"/>
                <a:cs typeface="Calibri"/>
              </a:rPr>
              <a:t>Belediyesi </a:t>
            </a:r>
            <a:r>
              <a:rPr sz="3300" spc="-730" dirty="0">
                <a:solidFill>
                  <a:srgbClr val="FFFFFF"/>
                </a:solidFill>
                <a:latin typeface="Calibri"/>
                <a:cs typeface="Calibri"/>
              </a:rPr>
              <a:t> </a:t>
            </a:r>
            <a:r>
              <a:rPr sz="3300" spc="-30" dirty="0">
                <a:solidFill>
                  <a:srgbClr val="FFFFFF"/>
                </a:solidFill>
                <a:latin typeface="Calibri"/>
                <a:cs typeface="Calibri"/>
              </a:rPr>
              <a:t>varsa</a:t>
            </a:r>
            <a:endParaRPr sz="3300">
              <a:latin typeface="Calibri"/>
              <a:cs typeface="Calibri"/>
            </a:endParaRPr>
          </a:p>
          <a:p>
            <a:pPr algn="ctr">
              <a:lnSpc>
                <a:spcPct val="100000"/>
              </a:lnSpc>
              <a:spcBef>
                <a:spcPts val="730"/>
              </a:spcBef>
            </a:pPr>
            <a:r>
              <a:rPr sz="3300" spc="-10" dirty="0">
                <a:solidFill>
                  <a:srgbClr val="FFFFFF"/>
                </a:solidFill>
                <a:latin typeface="Calibri"/>
                <a:cs typeface="Calibri"/>
              </a:rPr>
              <a:t>Büyükşehir</a:t>
            </a:r>
            <a:r>
              <a:rPr sz="3300" spc="-20" dirty="0">
                <a:solidFill>
                  <a:srgbClr val="FFFFFF"/>
                </a:solidFill>
                <a:latin typeface="Calibri"/>
                <a:cs typeface="Calibri"/>
              </a:rPr>
              <a:t> </a:t>
            </a:r>
            <a:r>
              <a:rPr sz="3300" spc="-10" dirty="0">
                <a:solidFill>
                  <a:srgbClr val="FFFFFF"/>
                </a:solidFill>
                <a:latin typeface="Calibri"/>
                <a:cs typeface="Calibri"/>
              </a:rPr>
              <a:t>Belediyesi</a:t>
            </a:r>
            <a:endParaRPr sz="3300">
              <a:latin typeface="Calibri"/>
              <a:cs typeface="Calibri"/>
            </a:endParaRPr>
          </a:p>
        </p:txBody>
      </p:sp>
      <p:grpSp>
        <p:nvGrpSpPr>
          <p:cNvPr id="18" name="object 18"/>
          <p:cNvGrpSpPr/>
          <p:nvPr/>
        </p:nvGrpSpPr>
        <p:grpSpPr>
          <a:xfrm>
            <a:off x="7187755" y="5134111"/>
            <a:ext cx="5161915" cy="1752600"/>
            <a:chOff x="7187755" y="5134111"/>
            <a:chExt cx="5161915" cy="1752600"/>
          </a:xfrm>
        </p:grpSpPr>
        <p:sp>
          <p:nvSpPr>
            <p:cNvPr id="19" name="object 19"/>
            <p:cNvSpPr/>
            <p:nvPr/>
          </p:nvSpPr>
          <p:spPr>
            <a:xfrm>
              <a:off x="7195925" y="5142280"/>
              <a:ext cx="5146040" cy="1736089"/>
            </a:xfrm>
            <a:custGeom>
              <a:avLst/>
              <a:gdLst/>
              <a:ahLst/>
              <a:cxnLst/>
              <a:rect l="l" t="t" r="r" b="b"/>
              <a:pathLst>
                <a:path w="5146040" h="1736090">
                  <a:moveTo>
                    <a:pt x="4856144" y="0"/>
                  </a:moveTo>
                  <a:lnTo>
                    <a:pt x="289278" y="0"/>
                  </a:lnTo>
                  <a:lnTo>
                    <a:pt x="242366" y="3787"/>
                  </a:lnTo>
                  <a:lnTo>
                    <a:pt x="197860" y="14751"/>
                  </a:lnTo>
                  <a:lnTo>
                    <a:pt x="156357" y="32296"/>
                  </a:lnTo>
                  <a:lnTo>
                    <a:pt x="118452" y="55826"/>
                  </a:lnTo>
                  <a:lnTo>
                    <a:pt x="84743" y="84743"/>
                  </a:lnTo>
                  <a:lnTo>
                    <a:pt x="55826" y="118452"/>
                  </a:lnTo>
                  <a:lnTo>
                    <a:pt x="32296" y="156357"/>
                  </a:lnTo>
                  <a:lnTo>
                    <a:pt x="14751" y="197860"/>
                  </a:lnTo>
                  <a:lnTo>
                    <a:pt x="3787" y="242366"/>
                  </a:lnTo>
                  <a:lnTo>
                    <a:pt x="0" y="289278"/>
                  </a:lnTo>
                  <a:lnTo>
                    <a:pt x="0" y="1446390"/>
                  </a:lnTo>
                  <a:lnTo>
                    <a:pt x="3787" y="1493302"/>
                  </a:lnTo>
                  <a:lnTo>
                    <a:pt x="14751" y="1537808"/>
                  </a:lnTo>
                  <a:lnTo>
                    <a:pt x="32296" y="1579311"/>
                  </a:lnTo>
                  <a:lnTo>
                    <a:pt x="55826" y="1617216"/>
                  </a:lnTo>
                  <a:lnTo>
                    <a:pt x="84743" y="1650925"/>
                  </a:lnTo>
                  <a:lnTo>
                    <a:pt x="118452" y="1679842"/>
                  </a:lnTo>
                  <a:lnTo>
                    <a:pt x="156357" y="1703372"/>
                  </a:lnTo>
                  <a:lnTo>
                    <a:pt x="197860" y="1720917"/>
                  </a:lnTo>
                  <a:lnTo>
                    <a:pt x="242366" y="1731881"/>
                  </a:lnTo>
                  <a:lnTo>
                    <a:pt x="289278" y="1735669"/>
                  </a:lnTo>
                  <a:lnTo>
                    <a:pt x="4856144" y="1735669"/>
                  </a:lnTo>
                  <a:lnTo>
                    <a:pt x="4903056" y="1731881"/>
                  </a:lnTo>
                  <a:lnTo>
                    <a:pt x="4947562" y="1720917"/>
                  </a:lnTo>
                  <a:lnTo>
                    <a:pt x="4989065" y="1703372"/>
                  </a:lnTo>
                  <a:lnTo>
                    <a:pt x="5026970" y="1679842"/>
                  </a:lnTo>
                  <a:lnTo>
                    <a:pt x="5060679" y="1650925"/>
                  </a:lnTo>
                  <a:lnTo>
                    <a:pt x="5089596" y="1617216"/>
                  </a:lnTo>
                  <a:lnTo>
                    <a:pt x="5113126" y="1579311"/>
                  </a:lnTo>
                  <a:lnTo>
                    <a:pt x="5130671" y="1537808"/>
                  </a:lnTo>
                  <a:lnTo>
                    <a:pt x="5141635" y="1493302"/>
                  </a:lnTo>
                  <a:lnTo>
                    <a:pt x="5145422" y="1446390"/>
                  </a:lnTo>
                  <a:lnTo>
                    <a:pt x="5145422" y="289278"/>
                  </a:lnTo>
                  <a:lnTo>
                    <a:pt x="5141635" y="242366"/>
                  </a:lnTo>
                  <a:lnTo>
                    <a:pt x="5130671" y="197860"/>
                  </a:lnTo>
                  <a:lnTo>
                    <a:pt x="5113126" y="156357"/>
                  </a:lnTo>
                  <a:lnTo>
                    <a:pt x="5089596" y="118452"/>
                  </a:lnTo>
                  <a:lnTo>
                    <a:pt x="5060679" y="84743"/>
                  </a:lnTo>
                  <a:lnTo>
                    <a:pt x="5026970" y="55826"/>
                  </a:lnTo>
                  <a:lnTo>
                    <a:pt x="4989065" y="32296"/>
                  </a:lnTo>
                  <a:lnTo>
                    <a:pt x="4947562" y="14751"/>
                  </a:lnTo>
                  <a:lnTo>
                    <a:pt x="4903056" y="3787"/>
                  </a:lnTo>
                  <a:lnTo>
                    <a:pt x="4856144" y="0"/>
                  </a:lnTo>
                  <a:close/>
                </a:path>
              </a:pathLst>
            </a:custGeom>
            <a:solidFill>
              <a:srgbClr val="CFD4EA"/>
            </a:solidFill>
          </p:spPr>
          <p:txBody>
            <a:bodyPr wrap="square" lIns="0" tIns="0" rIns="0" bIns="0" rtlCol="0"/>
            <a:lstStyle/>
            <a:p>
              <a:endParaRPr/>
            </a:p>
          </p:txBody>
        </p:sp>
        <p:sp>
          <p:nvSpPr>
            <p:cNvPr id="20" name="object 20"/>
            <p:cNvSpPr/>
            <p:nvPr/>
          </p:nvSpPr>
          <p:spPr>
            <a:xfrm>
              <a:off x="7195925" y="5142280"/>
              <a:ext cx="5146040" cy="1736089"/>
            </a:xfrm>
            <a:custGeom>
              <a:avLst/>
              <a:gdLst/>
              <a:ahLst/>
              <a:cxnLst/>
              <a:rect l="l" t="t" r="r" b="b"/>
              <a:pathLst>
                <a:path w="5146040" h="1736090">
                  <a:moveTo>
                    <a:pt x="0" y="289278"/>
                  </a:moveTo>
                  <a:lnTo>
                    <a:pt x="3787" y="242366"/>
                  </a:lnTo>
                  <a:lnTo>
                    <a:pt x="14751" y="197860"/>
                  </a:lnTo>
                  <a:lnTo>
                    <a:pt x="32296" y="156357"/>
                  </a:lnTo>
                  <a:lnTo>
                    <a:pt x="55826" y="118452"/>
                  </a:lnTo>
                  <a:lnTo>
                    <a:pt x="84743" y="84743"/>
                  </a:lnTo>
                  <a:lnTo>
                    <a:pt x="118452" y="55826"/>
                  </a:lnTo>
                  <a:lnTo>
                    <a:pt x="156357" y="32296"/>
                  </a:lnTo>
                  <a:lnTo>
                    <a:pt x="197860" y="14751"/>
                  </a:lnTo>
                  <a:lnTo>
                    <a:pt x="242366" y="3787"/>
                  </a:lnTo>
                  <a:lnTo>
                    <a:pt x="289278" y="0"/>
                  </a:lnTo>
                  <a:lnTo>
                    <a:pt x="4856144" y="0"/>
                  </a:lnTo>
                  <a:lnTo>
                    <a:pt x="4903056" y="3787"/>
                  </a:lnTo>
                  <a:lnTo>
                    <a:pt x="4947562" y="14751"/>
                  </a:lnTo>
                  <a:lnTo>
                    <a:pt x="4989065" y="32296"/>
                  </a:lnTo>
                  <a:lnTo>
                    <a:pt x="5026970" y="55826"/>
                  </a:lnTo>
                  <a:lnTo>
                    <a:pt x="5060679" y="84743"/>
                  </a:lnTo>
                  <a:lnTo>
                    <a:pt x="5089596" y="118452"/>
                  </a:lnTo>
                  <a:lnTo>
                    <a:pt x="5113126" y="156357"/>
                  </a:lnTo>
                  <a:lnTo>
                    <a:pt x="5130671" y="197860"/>
                  </a:lnTo>
                  <a:lnTo>
                    <a:pt x="5141635" y="242366"/>
                  </a:lnTo>
                  <a:lnTo>
                    <a:pt x="5145422" y="289278"/>
                  </a:lnTo>
                  <a:lnTo>
                    <a:pt x="5145422" y="1446390"/>
                  </a:lnTo>
                  <a:lnTo>
                    <a:pt x="5141635" y="1493302"/>
                  </a:lnTo>
                  <a:lnTo>
                    <a:pt x="5130671" y="1537808"/>
                  </a:lnTo>
                  <a:lnTo>
                    <a:pt x="5113126" y="1579311"/>
                  </a:lnTo>
                  <a:lnTo>
                    <a:pt x="5089596" y="1617216"/>
                  </a:lnTo>
                  <a:lnTo>
                    <a:pt x="5060679" y="1650925"/>
                  </a:lnTo>
                  <a:lnTo>
                    <a:pt x="5026970" y="1679842"/>
                  </a:lnTo>
                  <a:lnTo>
                    <a:pt x="4989065" y="1703372"/>
                  </a:lnTo>
                  <a:lnTo>
                    <a:pt x="4947562" y="1720917"/>
                  </a:lnTo>
                  <a:lnTo>
                    <a:pt x="4903056" y="1731881"/>
                  </a:lnTo>
                  <a:lnTo>
                    <a:pt x="4856144" y="1735669"/>
                  </a:lnTo>
                  <a:lnTo>
                    <a:pt x="289278" y="1735669"/>
                  </a:lnTo>
                  <a:lnTo>
                    <a:pt x="242366" y="1731881"/>
                  </a:lnTo>
                  <a:lnTo>
                    <a:pt x="197860" y="1720917"/>
                  </a:lnTo>
                  <a:lnTo>
                    <a:pt x="156357" y="1703372"/>
                  </a:lnTo>
                  <a:lnTo>
                    <a:pt x="118452" y="1679842"/>
                  </a:lnTo>
                  <a:lnTo>
                    <a:pt x="84743" y="1650925"/>
                  </a:lnTo>
                  <a:lnTo>
                    <a:pt x="55826" y="1617216"/>
                  </a:lnTo>
                  <a:lnTo>
                    <a:pt x="32296" y="1579311"/>
                  </a:lnTo>
                  <a:lnTo>
                    <a:pt x="14751" y="1537808"/>
                  </a:lnTo>
                  <a:lnTo>
                    <a:pt x="3787" y="1493302"/>
                  </a:lnTo>
                  <a:lnTo>
                    <a:pt x="0" y="1446390"/>
                  </a:lnTo>
                  <a:lnTo>
                    <a:pt x="0" y="289278"/>
                  </a:lnTo>
                  <a:close/>
                </a:path>
              </a:pathLst>
            </a:custGeom>
            <a:ln w="16338">
              <a:solidFill>
                <a:srgbClr val="FFFFFF"/>
              </a:solidFill>
            </a:ln>
          </p:spPr>
          <p:txBody>
            <a:bodyPr wrap="square" lIns="0" tIns="0" rIns="0" bIns="0" rtlCol="0"/>
            <a:lstStyle/>
            <a:p>
              <a:endParaRPr/>
            </a:p>
          </p:txBody>
        </p:sp>
      </p:grpSp>
      <p:sp>
        <p:nvSpPr>
          <p:cNvPr id="21" name="object 21"/>
          <p:cNvSpPr txBox="1"/>
          <p:nvPr/>
        </p:nvSpPr>
        <p:spPr>
          <a:xfrm>
            <a:off x="8586255" y="5455201"/>
            <a:ext cx="2364105" cy="930910"/>
          </a:xfrm>
          <a:prstGeom prst="rect">
            <a:avLst/>
          </a:prstGeom>
        </p:spPr>
        <p:txBody>
          <a:bodyPr vert="horz" wrap="square" lIns="0" tIns="17145" rIns="0" bIns="0" rtlCol="0">
            <a:spAutoFit/>
          </a:bodyPr>
          <a:lstStyle/>
          <a:p>
            <a:pPr marL="12700">
              <a:lnSpc>
                <a:spcPct val="100000"/>
              </a:lnSpc>
              <a:spcBef>
                <a:spcPts val="135"/>
              </a:spcBef>
            </a:pPr>
            <a:r>
              <a:rPr sz="5900" b="1" spc="10" dirty="0">
                <a:latin typeface="Calibri"/>
                <a:cs typeface="Calibri"/>
              </a:rPr>
              <a:t>TDİOSB</a:t>
            </a:r>
            <a:endParaRPr sz="5900">
              <a:latin typeface="Calibri"/>
              <a:cs typeface="Calibri"/>
            </a:endParaRPr>
          </a:p>
        </p:txBody>
      </p:sp>
      <p:sp>
        <p:nvSpPr>
          <p:cNvPr id="23" name="object 23"/>
          <p:cNvSpPr txBox="1"/>
          <p:nvPr/>
        </p:nvSpPr>
        <p:spPr>
          <a:xfrm>
            <a:off x="18416527" y="10608438"/>
            <a:ext cx="201295" cy="341630"/>
          </a:xfrm>
          <a:prstGeom prst="rect">
            <a:avLst/>
          </a:prstGeom>
        </p:spPr>
        <p:txBody>
          <a:bodyPr vert="horz" wrap="square" lIns="0" tIns="12065" rIns="0" bIns="0" rtlCol="0">
            <a:spAutoFit/>
          </a:bodyPr>
          <a:lstStyle/>
          <a:p>
            <a:pPr marL="38100">
              <a:lnSpc>
                <a:spcPct val="100000"/>
              </a:lnSpc>
              <a:spcBef>
                <a:spcPts val="95"/>
              </a:spcBef>
            </a:pPr>
            <a:fld id="{81D60167-4931-47E6-BA6A-407CBD079E47}" type="slidenum">
              <a:rPr sz="1950" spc="5" dirty="0">
                <a:solidFill>
                  <a:srgbClr val="4789B0"/>
                </a:solidFill>
                <a:latin typeface="Times New Roman"/>
                <a:cs typeface="Times New Roman"/>
              </a:rPr>
              <a:t>3</a:t>
            </a:fld>
            <a:endParaRPr sz="1950">
              <a:latin typeface="Times New Roman"/>
              <a:cs typeface="Times New Roman"/>
            </a:endParaRPr>
          </a:p>
        </p:txBody>
      </p:sp>
      <p:sp>
        <p:nvSpPr>
          <p:cNvPr id="24" name="object 24"/>
          <p:cNvSpPr txBox="1">
            <a:spLocks noGrp="1"/>
          </p:cNvSpPr>
          <p:nvPr>
            <p:ph type="ftr" sz="quarter" idx="5"/>
          </p:nvPr>
        </p:nvSpPr>
        <p:spPr>
          <a:prstGeom prst="rect">
            <a:avLst/>
          </a:prstGeom>
        </p:spPr>
        <p:txBody>
          <a:bodyPr vert="horz" wrap="square" lIns="0" tIns="0" rIns="0" bIns="0" rtlCol="0">
            <a:spAutoFit/>
          </a:bodyPr>
          <a:lstStyle/>
          <a:p>
            <a:pPr marL="12700">
              <a:lnSpc>
                <a:spcPts val="1380"/>
              </a:lnSpc>
            </a:pPr>
            <a:r>
              <a:rPr dirty="0"/>
              <a:t>Tarıma</a:t>
            </a:r>
            <a:r>
              <a:rPr spc="-15" dirty="0"/>
              <a:t> </a:t>
            </a:r>
            <a:r>
              <a:rPr spc="-10" dirty="0"/>
              <a:t>Dayalı</a:t>
            </a:r>
            <a:r>
              <a:rPr spc="25" dirty="0"/>
              <a:t> </a:t>
            </a:r>
            <a:r>
              <a:rPr dirty="0"/>
              <a:t>Sera</a:t>
            </a:r>
            <a:r>
              <a:rPr spc="-10" dirty="0"/>
              <a:t> </a:t>
            </a:r>
            <a:r>
              <a:rPr dirty="0"/>
              <a:t>İhtisas</a:t>
            </a:r>
            <a:r>
              <a:rPr spc="-35" dirty="0"/>
              <a:t> </a:t>
            </a:r>
            <a:r>
              <a:rPr dirty="0"/>
              <a:t>Organize</a:t>
            </a:r>
            <a:r>
              <a:rPr spc="-30" dirty="0"/>
              <a:t> </a:t>
            </a:r>
            <a:r>
              <a:rPr spc="-10" dirty="0"/>
              <a:t>Sanayi</a:t>
            </a:r>
            <a:r>
              <a:rPr spc="30" dirty="0"/>
              <a:t> </a:t>
            </a:r>
            <a:r>
              <a:rPr spc="-5" dirty="0"/>
              <a:t>Bölgesi</a:t>
            </a:r>
          </a:p>
        </p:txBody>
      </p:sp>
      <p:sp>
        <p:nvSpPr>
          <p:cNvPr id="22" name="object 22"/>
          <p:cNvSpPr txBox="1"/>
          <p:nvPr/>
        </p:nvSpPr>
        <p:spPr>
          <a:xfrm>
            <a:off x="12481483" y="1092176"/>
            <a:ext cx="7623175" cy="734060"/>
          </a:xfrm>
          <a:prstGeom prst="rect">
            <a:avLst/>
          </a:prstGeom>
          <a:solidFill>
            <a:srgbClr val="E8EAEB"/>
          </a:solidFill>
          <a:ln w="10054">
            <a:solidFill>
              <a:srgbClr val="D2DEEE"/>
            </a:solidFill>
          </a:ln>
        </p:spPr>
        <p:txBody>
          <a:bodyPr vert="horz" wrap="square" lIns="0" tIns="78740" rIns="0" bIns="0" rtlCol="0">
            <a:spAutoFit/>
          </a:bodyPr>
          <a:lstStyle/>
          <a:p>
            <a:pPr marL="377190" indent="-236854">
              <a:lnSpc>
                <a:spcPct val="100000"/>
              </a:lnSpc>
              <a:spcBef>
                <a:spcPts val="620"/>
              </a:spcBef>
              <a:buClr>
                <a:srgbClr val="000000"/>
              </a:buClr>
              <a:buFont typeface="Arial MT"/>
              <a:buChar char="•"/>
              <a:tabLst>
                <a:tab pos="377825" algn="l"/>
                <a:tab pos="4761865" algn="l"/>
              </a:tabLst>
            </a:pPr>
            <a:r>
              <a:rPr sz="2650" spc="-10" dirty="0">
                <a:solidFill>
                  <a:srgbClr val="004081"/>
                </a:solidFill>
                <a:latin typeface="Calibri"/>
                <a:cs typeface="Calibri"/>
              </a:rPr>
              <a:t>TDİOSB</a:t>
            </a:r>
            <a:r>
              <a:rPr sz="2650" spc="20" dirty="0">
                <a:solidFill>
                  <a:srgbClr val="004081"/>
                </a:solidFill>
                <a:latin typeface="Calibri"/>
                <a:cs typeface="Calibri"/>
              </a:rPr>
              <a:t> </a:t>
            </a:r>
            <a:r>
              <a:rPr sz="2650" spc="-15" dirty="0">
                <a:solidFill>
                  <a:srgbClr val="004081"/>
                </a:solidFill>
                <a:latin typeface="Calibri"/>
                <a:cs typeface="Calibri"/>
              </a:rPr>
              <a:t>Ortaklık</a:t>
            </a:r>
            <a:r>
              <a:rPr sz="2650" spc="15" dirty="0">
                <a:solidFill>
                  <a:srgbClr val="004081"/>
                </a:solidFill>
                <a:latin typeface="Calibri"/>
                <a:cs typeface="Calibri"/>
              </a:rPr>
              <a:t> </a:t>
            </a:r>
            <a:r>
              <a:rPr sz="2650" spc="-35" dirty="0">
                <a:solidFill>
                  <a:srgbClr val="004081"/>
                </a:solidFill>
                <a:latin typeface="Calibri"/>
                <a:cs typeface="Calibri"/>
              </a:rPr>
              <a:t>Yapısı</a:t>
            </a:r>
            <a:r>
              <a:rPr sz="2650" spc="25" dirty="0">
                <a:solidFill>
                  <a:srgbClr val="004081"/>
                </a:solidFill>
                <a:latin typeface="Calibri"/>
                <a:cs typeface="Calibri"/>
              </a:rPr>
              <a:t> </a:t>
            </a:r>
            <a:r>
              <a:rPr sz="2650" spc="-5" dirty="0">
                <a:solidFill>
                  <a:srgbClr val="004081"/>
                </a:solidFill>
                <a:latin typeface="Calibri"/>
                <a:cs typeface="Calibri"/>
              </a:rPr>
              <a:t>/</a:t>
            </a:r>
            <a:r>
              <a:rPr sz="2650" spc="10" dirty="0">
                <a:solidFill>
                  <a:srgbClr val="004081"/>
                </a:solidFill>
                <a:latin typeface="Calibri"/>
                <a:cs typeface="Calibri"/>
              </a:rPr>
              <a:t> </a:t>
            </a:r>
            <a:r>
              <a:rPr sz="2650" spc="-15" dirty="0">
                <a:solidFill>
                  <a:srgbClr val="004081"/>
                </a:solidFill>
                <a:latin typeface="Calibri"/>
                <a:cs typeface="Calibri"/>
              </a:rPr>
              <a:t>Kurucu	</a:t>
            </a:r>
            <a:r>
              <a:rPr sz="2650" spc="-10" dirty="0">
                <a:solidFill>
                  <a:srgbClr val="004081"/>
                </a:solidFill>
                <a:latin typeface="Calibri"/>
                <a:cs typeface="Calibri"/>
              </a:rPr>
              <a:t>Üyeler</a:t>
            </a:r>
            <a:endParaRPr sz="2650">
              <a:latin typeface="Calibri"/>
              <a:cs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4503187" y="2277358"/>
            <a:ext cx="15601315" cy="8783955"/>
            <a:chOff x="4503187" y="2277358"/>
            <a:chExt cx="15601315" cy="8783955"/>
          </a:xfrm>
        </p:grpSpPr>
        <p:sp>
          <p:nvSpPr>
            <p:cNvPr id="3" name="object 3"/>
            <p:cNvSpPr/>
            <p:nvPr/>
          </p:nvSpPr>
          <p:spPr>
            <a:xfrm>
              <a:off x="4508214" y="6309238"/>
              <a:ext cx="11112500" cy="964565"/>
            </a:xfrm>
            <a:custGeom>
              <a:avLst/>
              <a:gdLst/>
              <a:ahLst/>
              <a:cxnLst/>
              <a:rect l="l" t="t" r="r" b="b"/>
              <a:pathLst>
                <a:path w="11112500" h="964565">
                  <a:moveTo>
                    <a:pt x="5556403" y="0"/>
                  </a:moveTo>
                  <a:lnTo>
                    <a:pt x="5556403" y="482095"/>
                  </a:lnTo>
                  <a:lnTo>
                    <a:pt x="11112387" y="482095"/>
                  </a:lnTo>
                  <a:lnTo>
                    <a:pt x="11112387" y="964295"/>
                  </a:lnTo>
                </a:path>
                <a:path w="11112500" h="964565">
                  <a:moveTo>
                    <a:pt x="5556403" y="0"/>
                  </a:moveTo>
                  <a:lnTo>
                    <a:pt x="5556403" y="964295"/>
                  </a:lnTo>
                </a:path>
                <a:path w="11112500" h="964565">
                  <a:moveTo>
                    <a:pt x="5555984" y="0"/>
                  </a:moveTo>
                  <a:lnTo>
                    <a:pt x="5555984" y="482095"/>
                  </a:lnTo>
                  <a:lnTo>
                    <a:pt x="0" y="482095"/>
                  </a:lnTo>
                  <a:lnTo>
                    <a:pt x="0" y="964295"/>
                  </a:lnTo>
                </a:path>
              </a:pathLst>
            </a:custGeom>
            <a:ln w="10054">
              <a:solidFill>
                <a:srgbClr val="000000"/>
              </a:solidFill>
            </a:ln>
          </p:spPr>
          <p:txBody>
            <a:bodyPr wrap="square" lIns="0" tIns="0" rIns="0" bIns="0" rtlCol="0"/>
            <a:lstStyle/>
            <a:p>
              <a:endParaRPr/>
            </a:p>
          </p:txBody>
        </p:sp>
        <p:sp>
          <p:nvSpPr>
            <p:cNvPr id="4" name="object 4"/>
            <p:cNvSpPr/>
            <p:nvPr/>
          </p:nvSpPr>
          <p:spPr>
            <a:xfrm>
              <a:off x="5002145" y="4013027"/>
              <a:ext cx="10125075" cy="2296795"/>
            </a:xfrm>
            <a:custGeom>
              <a:avLst/>
              <a:gdLst/>
              <a:ahLst/>
              <a:cxnLst/>
              <a:rect l="l" t="t" r="r" b="b"/>
              <a:pathLst>
                <a:path w="10125075" h="2296795">
                  <a:moveTo>
                    <a:pt x="10124945" y="0"/>
                  </a:moveTo>
                  <a:lnTo>
                    <a:pt x="0" y="0"/>
                  </a:lnTo>
                  <a:lnTo>
                    <a:pt x="0" y="2296210"/>
                  </a:lnTo>
                  <a:lnTo>
                    <a:pt x="10124945" y="2296210"/>
                  </a:lnTo>
                  <a:lnTo>
                    <a:pt x="10124945" y="0"/>
                  </a:lnTo>
                  <a:close/>
                </a:path>
              </a:pathLst>
            </a:custGeom>
            <a:solidFill>
              <a:srgbClr val="FFFFFF"/>
            </a:solidFill>
          </p:spPr>
          <p:txBody>
            <a:bodyPr wrap="square" lIns="0" tIns="0" rIns="0" bIns="0" rtlCol="0"/>
            <a:lstStyle/>
            <a:p>
              <a:endParaRPr/>
            </a:p>
          </p:txBody>
        </p:sp>
        <p:sp>
          <p:nvSpPr>
            <p:cNvPr id="5" name="object 5"/>
            <p:cNvSpPr/>
            <p:nvPr/>
          </p:nvSpPr>
          <p:spPr>
            <a:xfrm>
              <a:off x="5002145" y="4013027"/>
              <a:ext cx="10125075" cy="2296795"/>
            </a:xfrm>
            <a:custGeom>
              <a:avLst/>
              <a:gdLst/>
              <a:ahLst/>
              <a:cxnLst/>
              <a:rect l="l" t="t" r="r" b="b"/>
              <a:pathLst>
                <a:path w="10125075" h="2296795">
                  <a:moveTo>
                    <a:pt x="0" y="2296210"/>
                  </a:moveTo>
                  <a:lnTo>
                    <a:pt x="10124945" y="2296210"/>
                  </a:lnTo>
                  <a:lnTo>
                    <a:pt x="10124945" y="0"/>
                  </a:lnTo>
                  <a:lnTo>
                    <a:pt x="0" y="0"/>
                  </a:lnTo>
                  <a:lnTo>
                    <a:pt x="0" y="2296210"/>
                  </a:lnTo>
                  <a:close/>
                </a:path>
              </a:pathLst>
            </a:custGeom>
            <a:ln w="10054">
              <a:solidFill>
                <a:srgbClr val="000000"/>
              </a:solidFill>
            </a:ln>
          </p:spPr>
          <p:txBody>
            <a:bodyPr wrap="square" lIns="0" tIns="0" rIns="0" bIns="0" rtlCol="0"/>
            <a:lstStyle/>
            <a:p>
              <a:endParaRPr/>
            </a:p>
          </p:txBody>
        </p:sp>
      </p:grpSp>
      <p:sp>
        <p:nvSpPr>
          <p:cNvPr id="7" name="object 7"/>
          <p:cNvSpPr txBox="1"/>
          <p:nvPr/>
        </p:nvSpPr>
        <p:spPr>
          <a:xfrm>
            <a:off x="5002145" y="4013027"/>
            <a:ext cx="10125075" cy="2296795"/>
          </a:xfrm>
          <a:prstGeom prst="rect">
            <a:avLst/>
          </a:prstGeom>
          <a:ln w="10054">
            <a:solidFill>
              <a:srgbClr val="000000"/>
            </a:solidFill>
          </a:ln>
        </p:spPr>
        <p:txBody>
          <a:bodyPr vert="horz" wrap="square" lIns="0" tIns="311150" rIns="0" bIns="0" rtlCol="0">
            <a:spAutoFit/>
          </a:bodyPr>
          <a:lstStyle/>
          <a:p>
            <a:pPr algn="ctr">
              <a:lnSpc>
                <a:spcPct val="100000"/>
              </a:lnSpc>
              <a:spcBef>
                <a:spcPts val="2450"/>
              </a:spcBef>
            </a:pPr>
            <a:r>
              <a:rPr sz="4450" b="1" spc="-5" dirty="0">
                <a:solidFill>
                  <a:srgbClr val="C00000"/>
                </a:solidFill>
                <a:latin typeface="Calibri"/>
                <a:cs typeface="Calibri"/>
              </a:rPr>
              <a:t>MÜTEŞEBBİS</a:t>
            </a:r>
            <a:r>
              <a:rPr sz="4450" b="1" spc="-55" dirty="0">
                <a:solidFill>
                  <a:srgbClr val="C00000"/>
                </a:solidFill>
                <a:latin typeface="Calibri"/>
                <a:cs typeface="Calibri"/>
              </a:rPr>
              <a:t> </a:t>
            </a:r>
            <a:r>
              <a:rPr sz="4450" b="1" dirty="0">
                <a:solidFill>
                  <a:srgbClr val="C00000"/>
                </a:solidFill>
                <a:latin typeface="Calibri"/>
                <a:cs typeface="Calibri"/>
              </a:rPr>
              <a:t>HEYETİ</a:t>
            </a:r>
            <a:endParaRPr sz="4450">
              <a:latin typeface="Calibri"/>
              <a:cs typeface="Calibri"/>
            </a:endParaRPr>
          </a:p>
          <a:p>
            <a:pPr algn="ctr">
              <a:lnSpc>
                <a:spcPct val="100000"/>
              </a:lnSpc>
              <a:spcBef>
                <a:spcPts val="1450"/>
              </a:spcBef>
            </a:pPr>
            <a:r>
              <a:rPr sz="4450" b="1" dirty="0">
                <a:solidFill>
                  <a:srgbClr val="C00000"/>
                </a:solidFill>
                <a:latin typeface="Calibri"/>
                <a:cs typeface="Calibri"/>
              </a:rPr>
              <a:t>(15</a:t>
            </a:r>
            <a:r>
              <a:rPr sz="4450" b="1" spc="-20" dirty="0">
                <a:solidFill>
                  <a:srgbClr val="C00000"/>
                </a:solidFill>
                <a:latin typeface="Calibri"/>
                <a:cs typeface="Calibri"/>
              </a:rPr>
              <a:t> </a:t>
            </a:r>
            <a:r>
              <a:rPr sz="4450" b="1" dirty="0">
                <a:solidFill>
                  <a:srgbClr val="C00000"/>
                </a:solidFill>
                <a:latin typeface="Calibri"/>
                <a:cs typeface="Calibri"/>
              </a:rPr>
              <a:t>Asıl</a:t>
            </a:r>
            <a:r>
              <a:rPr sz="4450" b="1" spc="-15" dirty="0">
                <a:solidFill>
                  <a:srgbClr val="C00000"/>
                </a:solidFill>
                <a:latin typeface="Calibri"/>
                <a:cs typeface="Calibri"/>
              </a:rPr>
              <a:t> </a:t>
            </a:r>
            <a:r>
              <a:rPr sz="4450" b="1" dirty="0">
                <a:solidFill>
                  <a:srgbClr val="C00000"/>
                </a:solidFill>
                <a:latin typeface="Calibri"/>
                <a:cs typeface="Calibri"/>
              </a:rPr>
              <a:t>15</a:t>
            </a:r>
            <a:r>
              <a:rPr sz="4450" b="1" spc="-15" dirty="0">
                <a:solidFill>
                  <a:srgbClr val="C00000"/>
                </a:solidFill>
                <a:latin typeface="Calibri"/>
                <a:cs typeface="Calibri"/>
              </a:rPr>
              <a:t> </a:t>
            </a:r>
            <a:r>
              <a:rPr sz="4450" b="1" spc="-75" dirty="0">
                <a:solidFill>
                  <a:srgbClr val="C00000"/>
                </a:solidFill>
                <a:latin typeface="Calibri"/>
                <a:cs typeface="Calibri"/>
              </a:rPr>
              <a:t>Yedek</a:t>
            </a:r>
            <a:r>
              <a:rPr sz="4450" b="1" spc="-20" dirty="0">
                <a:solidFill>
                  <a:srgbClr val="C00000"/>
                </a:solidFill>
                <a:latin typeface="Calibri"/>
                <a:cs typeface="Calibri"/>
              </a:rPr>
              <a:t> </a:t>
            </a:r>
            <a:r>
              <a:rPr sz="4450" b="1" spc="-15" dirty="0">
                <a:solidFill>
                  <a:srgbClr val="C00000"/>
                </a:solidFill>
                <a:latin typeface="Calibri"/>
                <a:cs typeface="Calibri"/>
              </a:rPr>
              <a:t>Üye)</a:t>
            </a:r>
            <a:endParaRPr sz="4450">
              <a:latin typeface="Calibri"/>
              <a:cs typeface="Calibri"/>
            </a:endParaRPr>
          </a:p>
        </p:txBody>
      </p:sp>
      <p:sp>
        <p:nvSpPr>
          <p:cNvPr id="13" name="object 13"/>
          <p:cNvSpPr txBox="1"/>
          <p:nvPr/>
        </p:nvSpPr>
        <p:spPr>
          <a:xfrm>
            <a:off x="18416527" y="10608438"/>
            <a:ext cx="201295" cy="341630"/>
          </a:xfrm>
          <a:prstGeom prst="rect">
            <a:avLst/>
          </a:prstGeom>
        </p:spPr>
        <p:txBody>
          <a:bodyPr vert="horz" wrap="square" lIns="0" tIns="12065" rIns="0" bIns="0" rtlCol="0">
            <a:spAutoFit/>
          </a:bodyPr>
          <a:lstStyle/>
          <a:p>
            <a:pPr marL="38100">
              <a:lnSpc>
                <a:spcPct val="100000"/>
              </a:lnSpc>
              <a:spcBef>
                <a:spcPts val="95"/>
              </a:spcBef>
            </a:pPr>
            <a:fld id="{81D60167-4931-47E6-BA6A-407CBD079E47}" type="slidenum">
              <a:rPr sz="1950" spc="5" dirty="0">
                <a:solidFill>
                  <a:srgbClr val="4789B0"/>
                </a:solidFill>
                <a:latin typeface="Times New Roman"/>
                <a:cs typeface="Times New Roman"/>
              </a:rPr>
              <a:t>4</a:t>
            </a:fld>
            <a:endParaRPr sz="1950">
              <a:latin typeface="Times New Roman"/>
              <a:cs typeface="Times New Roman"/>
            </a:endParaRPr>
          </a:p>
        </p:txBody>
      </p:sp>
      <p:sp>
        <p:nvSpPr>
          <p:cNvPr id="14" name="object 14"/>
          <p:cNvSpPr txBox="1">
            <a:spLocks noGrp="1"/>
          </p:cNvSpPr>
          <p:nvPr>
            <p:ph type="ftr" sz="quarter" idx="5"/>
          </p:nvPr>
        </p:nvSpPr>
        <p:spPr>
          <a:prstGeom prst="rect">
            <a:avLst/>
          </a:prstGeom>
        </p:spPr>
        <p:txBody>
          <a:bodyPr vert="horz" wrap="square" lIns="0" tIns="0" rIns="0" bIns="0" rtlCol="0">
            <a:spAutoFit/>
          </a:bodyPr>
          <a:lstStyle/>
          <a:p>
            <a:pPr marL="12700">
              <a:lnSpc>
                <a:spcPts val="1380"/>
              </a:lnSpc>
            </a:pPr>
            <a:r>
              <a:rPr dirty="0"/>
              <a:t>Tarıma</a:t>
            </a:r>
            <a:r>
              <a:rPr spc="-15" dirty="0"/>
              <a:t> </a:t>
            </a:r>
            <a:r>
              <a:rPr spc="-10" dirty="0"/>
              <a:t>Dayalı</a:t>
            </a:r>
            <a:r>
              <a:rPr spc="25" dirty="0"/>
              <a:t> </a:t>
            </a:r>
            <a:r>
              <a:rPr dirty="0"/>
              <a:t>Sera</a:t>
            </a:r>
            <a:r>
              <a:rPr spc="-10" dirty="0"/>
              <a:t> </a:t>
            </a:r>
            <a:r>
              <a:rPr dirty="0"/>
              <a:t>İhtisas</a:t>
            </a:r>
            <a:r>
              <a:rPr spc="-35" dirty="0"/>
              <a:t> </a:t>
            </a:r>
            <a:r>
              <a:rPr dirty="0"/>
              <a:t>Organize</a:t>
            </a:r>
            <a:r>
              <a:rPr spc="-30" dirty="0"/>
              <a:t> </a:t>
            </a:r>
            <a:r>
              <a:rPr spc="-10" dirty="0"/>
              <a:t>Sanayi</a:t>
            </a:r>
            <a:r>
              <a:rPr spc="30" dirty="0"/>
              <a:t> </a:t>
            </a:r>
            <a:r>
              <a:rPr spc="-5" dirty="0"/>
              <a:t>Bölgesi</a:t>
            </a:r>
          </a:p>
        </p:txBody>
      </p:sp>
      <p:sp>
        <p:nvSpPr>
          <p:cNvPr id="8" name="object 8"/>
          <p:cNvSpPr txBox="1"/>
          <p:nvPr/>
        </p:nvSpPr>
        <p:spPr>
          <a:xfrm>
            <a:off x="2212003" y="7273219"/>
            <a:ext cx="4592955" cy="2296795"/>
          </a:xfrm>
          <a:prstGeom prst="rect">
            <a:avLst/>
          </a:prstGeom>
          <a:ln w="10054">
            <a:solidFill>
              <a:srgbClr val="000000"/>
            </a:solidFill>
          </a:ln>
        </p:spPr>
        <p:txBody>
          <a:bodyPr vert="horz" wrap="square" lIns="0" tIns="1270" rIns="0" bIns="0" rtlCol="0">
            <a:spAutoFit/>
          </a:bodyPr>
          <a:lstStyle/>
          <a:p>
            <a:pPr>
              <a:lnSpc>
                <a:spcPct val="100000"/>
              </a:lnSpc>
              <a:spcBef>
                <a:spcPts val="10"/>
              </a:spcBef>
            </a:pPr>
            <a:endParaRPr sz="3200">
              <a:latin typeface="Times New Roman"/>
              <a:cs typeface="Times New Roman"/>
            </a:endParaRPr>
          </a:p>
          <a:p>
            <a:pPr marL="4445" algn="ctr">
              <a:lnSpc>
                <a:spcPct val="100000"/>
              </a:lnSpc>
            </a:pPr>
            <a:r>
              <a:rPr sz="3600" b="1" spc="-30" dirty="0">
                <a:latin typeface="Calibri"/>
                <a:cs typeface="Calibri"/>
              </a:rPr>
              <a:t>Yönetim</a:t>
            </a:r>
            <a:r>
              <a:rPr sz="3600" b="1" spc="-45" dirty="0">
                <a:latin typeface="Calibri"/>
                <a:cs typeface="Calibri"/>
              </a:rPr>
              <a:t> </a:t>
            </a:r>
            <a:r>
              <a:rPr sz="3600" b="1" spc="5" dirty="0">
                <a:latin typeface="Calibri"/>
                <a:cs typeface="Calibri"/>
              </a:rPr>
              <a:t>Kurulu</a:t>
            </a:r>
            <a:endParaRPr sz="3600">
              <a:latin typeface="Calibri"/>
              <a:cs typeface="Calibri"/>
            </a:endParaRPr>
          </a:p>
          <a:p>
            <a:pPr marL="1905" algn="ctr">
              <a:lnSpc>
                <a:spcPct val="100000"/>
              </a:lnSpc>
              <a:spcBef>
                <a:spcPts val="1225"/>
              </a:spcBef>
            </a:pPr>
            <a:r>
              <a:rPr sz="3600" spc="10" dirty="0">
                <a:latin typeface="Calibri"/>
                <a:cs typeface="Calibri"/>
              </a:rPr>
              <a:t>(5</a:t>
            </a:r>
            <a:r>
              <a:rPr sz="3600" spc="-10" dirty="0">
                <a:latin typeface="Calibri"/>
                <a:cs typeface="Calibri"/>
              </a:rPr>
              <a:t> </a:t>
            </a:r>
            <a:r>
              <a:rPr sz="3600" spc="10" dirty="0">
                <a:latin typeface="Calibri"/>
                <a:cs typeface="Calibri"/>
              </a:rPr>
              <a:t>Asıl</a:t>
            </a:r>
            <a:r>
              <a:rPr sz="3600" spc="-5" dirty="0">
                <a:latin typeface="Calibri"/>
                <a:cs typeface="Calibri"/>
              </a:rPr>
              <a:t> </a:t>
            </a:r>
            <a:r>
              <a:rPr sz="3600" spc="15" dirty="0">
                <a:latin typeface="Calibri"/>
                <a:cs typeface="Calibri"/>
              </a:rPr>
              <a:t>5</a:t>
            </a:r>
            <a:r>
              <a:rPr sz="3600" spc="-20" dirty="0">
                <a:latin typeface="Calibri"/>
                <a:cs typeface="Calibri"/>
              </a:rPr>
              <a:t> </a:t>
            </a:r>
            <a:r>
              <a:rPr sz="3600" spc="-40" dirty="0">
                <a:latin typeface="Calibri"/>
                <a:cs typeface="Calibri"/>
              </a:rPr>
              <a:t>Yedek</a:t>
            </a:r>
            <a:r>
              <a:rPr sz="3600" spc="-20" dirty="0">
                <a:latin typeface="Calibri"/>
                <a:cs typeface="Calibri"/>
              </a:rPr>
              <a:t> </a:t>
            </a:r>
            <a:r>
              <a:rPr sz="3600" dirty="0">
                <a:latin typeface="Calibri"/>
                <a:cs typeface="Calibri"/>
              </a:rPr>
              <a:t>Üye)</a:t>
            </a:r>
            <a:endParaRPr sz="3600">
              <a:latin typeface="Calibri"/>
              <a:cs typeface="Calibri"/>
            </a:endParaRPr>
          </a:p>
        </p:txBody>
      </p:sp>
      <p:sp>
        <p:nvSpPr>
          <p:cNvPr id="9" name="object 9"/>
          <p:cNvSpPr txBox="1"/>
          <p:nvPr/>
        </p:nvSpPr>
        <p:spPr>
          <a:xfrm>
            <a:off x="7768407" y="7273219"/>
            <a:ext cx="4591685" cy="2296795"/>
          </a:xfrm>
          <a:prstGeom prst="rect">
            <a:avLst/>
          </a:prstGeom>
          <a:ln w="10054">
            <a:solidFill>
              <a:srgbClr val="000000"/>
            </a:solidFill>
          </a:ln>
        </p:spPr>
        <p:txBody>
          <a:bodyPr vert="horz" wrap="square" lIns="0" tIns="1270" rIns="0" bIns="0" rtlCol="0">
            <a:spAutoFit/>
          </a:bodyPr>
          <a:lstStyle/>
          <a:p>
            <a:pPr>
              <a:lnSpc>
                <a:spcPct val="100000"/>
              </a:lnSpc>
              <a:spcBef>
                <a:spcPts val="10"/>
              </a:spcBef>
            </a:pPr>
            <a:endParaRPr sz="3200">
              <a:latin typeface="Times New Roman"/>
              <a:cs typeface="Times New Roman"/>
            </a:endParaRPr>
          </a:p>
          <a:p>
            <a:pPr marL="5080" algn="ctr">
              <a:lnSpc>
                <a:spcPct val="100000"/>
              </a:lnSpc>
            </a:pPr>
            <a:r>
              <a:rPr sz="3600" b="1" spc="10" dirty="0">
                <a:latin typeface="Calibri"/>
                <a:cs typeface="Calibri"/>
              </a:rPr>
              <a:t>Denetim</a:t>
            </a:r>
            <a:r>
              <a:rPr sz="3600" b="1" spc="-40" dirty="0">
                <a:latin typeface="Calibri"/>
                <a:cs typeface="Calibri"/>
              </a:rPr>
              <a:t> </a:t>
            </a:r>
            <a:r>
              <a:rPr sz="3600" b="1" spc="5" dirty="0">
                <a:latin typeface="Calibri"/>
                <a:cs typeface="Calibri"/>
              </a:rPr>
              <a:t>Kurulu</a:t>
            </a:r>
            <a:endParaRPr sz="3600">
              <a:latin typeface="Calibri"/>
              <a:cs typeface="Calibri"/>
            </a:endParaRPr>
          </a:p>
          <a:p>
            <a:pPr marL="4445" algn="ctr">
              <a:lnSpc>
                <a:spcPct val="100000"/>
              </a:lnSpc>
              <a:spcBef>
                <a:spcPts val="1225"/>
              </a:spcBef>
            </a:pPr>
            <a:r>
              <a:rPr sz="3600" spc="5" dirty="0">
                <a:latin typeface="Calibri"/>
                <a:cs typeface="Calibri"/>
              </a:rPr>
              <a:t>(</a:t>
            </a:r>
            <a:r>
              <a:rPr sz="3600" spc="-5" dirty="0">
                <a:latin typeface="Calibri"/>
                <a:cs typeface="Calibri"/>
              </a:rPr>
              <a:t> </a:t>
            </a:r>
            <a:r>
              <a:rPr sz="3600" spc="15" dirty="0">
                <a:latin typeface="Calibri"/>
                <a:cs typeface="Calibri"/>
              </a:rPr>
              <a:t>2</a:t>
            </a:r>
            <a:r>
              <a:rPr sz="3600" spc="-5" dirty="0">
                <a:latin typeface="Calibri"/>
                <a:cs typeface="Calibri"/>
              </a:rPr>
              <a:t> </a:t>
            </a:r>
            <a:r>
              <a:rPr sz="3600" spc="10" dirty="0">
                <a:latin typeface="Calibri"/>
                <a:cs typeface="Calibri"/>
              </a:rPr>
              <a:t>Asıl</a:t>
            </a:r>
            <a:r>
              <a:rPr sz="3600" spc="-5" dirty="0">
                <a:latin typeface="Calibri"/>
                <a:cs typeface="Calibri"/>
              </a:rPr>
              <a:t> </a:t>
            </a:r>
            <a:r>
              <a:rPr sz="3600" spc="15" dirty="0">
                <a:latin typeface="Calibri"/>
                <a:cs typeface="Calibri"/>
              </a:rPr>
              <a:t>2</a:t>
            </a:r>
            <a:r>
              <a:rPr sz="3600" spc="-20" dirty="0">
                <a:latin typeface="Calibri"/>
                <a:cs typeface="Calibri"/>
              </a:rPr>
              <a:t> </a:t>
            </a:r>
            <a:r>
              <a:rPr sz="3600" spc="-40" dirty="0">
                <a:latin typeface="Calibri"/>
                <a:cs typeface="Calibri"/>
              </a:rPr>
              <a:t>Yedek</a:t>
            </a:r>
            <a:r>
              <a:rPr sz="3600" spc="-10" dirty="0">
                <a:latin typeface="Calibri"/>
                <a:cs typeface="Calibri"/>
              </a:rPr>
              <a:t> </a:t>
            </a:r>
            <a:r>
              <a:rPr sz="3600" dirty="0">
                <a:latin typeface="Calibri"/>
                <a:cs typeface="Calibri"/>
              </a:rPr>
              <a:t>Üye)</a:t>
            </a:r>
            <a:endParaRPr sz="3600">
              <a:latin typeface="Calibri"/>
              <a:cs typeface="Calibri"/>
            </a:endParaRPr>
          </a:p>
        </p:txBody>
      </p:sp>
      <p:sp>
        <p:nvSpPr>
          <p:cNvPr id="10" name="object 10"/>
          <p:cNvSpPr txBox="1"/>
          <p:nvPr/>
        </p:nvSpPr>
        <p:spPr>
          <a:xfrm>
            <a:off x="13324809" y="7273219"/>
            <a:ext cx="4591685" cy="2296795"/>
          </a:xfrm>
          <a:prstGeom prst="rect">
            <a:avLst/>
          </a:prstGeom>
          <a:solidFill>
            <a:srgbClr val="FFFFFF"/>
          </a:solidFill>
          <a:ln w="10054">
            <a:solidFill>
              <a:srgbClr val="000000"/>
            </a:solidFill>
          </a:ln>
        </p:spPr>
        <p:txBody>
          <a:bodyPr vert="horz" wrap="square" lIns="0" tIns="13970" rIns="0" bIns="0" rtlCol="0">
            <a:spAutoFit/>
          </a:bodyPr>
          <a:lstStyle/>
          <a:p>
            <a:pPr marL="996315" marR="988694" algn="ctr">
              <a:lnSpc>
                <a:spcPts val="3990"/>
              </a:lnSpc>
              <a:spcBef>
                <a:spcPts val="110"/>
              </a:spcBef>
            </a:pPr>
            <a:r>
              <a:rPr sz="3600" b="1" spc="10" dirty="0">
                <a:latin typeface="Calibri"/>
                <a:cs typeface="Calibri"/>
              </a:rPr>
              <a:t>TDİOSB</a:t>
            </a:r>
            <a:r>
              <a:rPr sz="3600" b="1" spc="-90" dirty="0">
                <a:latin typeface="Calibri"/>
                <a:cs typeface="Calibri"/>
              </a:rPr>
              <a:t> </a:t>
            </a:r>
            <a:r>
              <a:rPr sz="3600" b="1" spc="5" dirty="0">
                <a:latin typeface="Calibri"/>
                <a:cs typeface="Calibri"/>
              </a:rPr>
              <a:t>Bölge </a:t>
            </a:r>
            <a:r>
              <a:rPr sz="3600" b="1" spc="-800" dirty="0">
                <a:latin typeface="Calibri"/>
                <a:cs typeface="Calibri"/>
              </a:rPr>
              <a:t> </a:t>
            </a:r>
            <a:r>
              <a:rPr sz="3600" b="1" spc="10" dirty="0">
                <a:latin typeface="Calibri"/>
                <a:cs typeface="Calibri"/>
              </a:rPr>
              <a:t>Müdürlüğü</a:t>
            </a:r>
            <a:endParaRPr sz="3600">
              <a:latin typeface="Calibri"/>
              <a:cs typeface="Calibri"/>
            </a:endParaRPr>
          </a:p>
          <a:p>
            <a:pPr marL="96520" marR="87630" algn="ctr">
              <a:lnSpc>
                <a:spcPts val="3990"/>
              </a:lnSpc>
              <a:spcBef>
                <a:spcPts val="1555"/>
              </a:spcBef>
            </a:pPr>
            <a:r>
              <a:rPr sz="3600" spc="5" dirty="0">
                <a:latin typeface="Calibri"/>
                <a:cs typeface="Calibri"/>
              </a:rPr>
              <a:t>(</a:t>
            </a:r>
            <a:r>
              <a:rPr sz="3600" spc="-5" dirty="0">
                <a:latin typeface="Calibri"/>
                <a:cs typeface="Calibri"/>
              </a:rPr>
              <a:t> </a:t>
            </a:r>
            <a:r>
              <a:rPr sz="3600" spc="5" dirty="0">
                <a:latin typeface="Calibri"/>
                <a:cs typeface="Calibri"/>
              </a:rPr>
              <a:t>Bölge</a:t>
            </a:r>
            <a:r>
              <a:rPr sz="3600" spc="-20" dirty="0">
                <a:latin typeface="Calibri"/>
                <a:cs typeface="Calibri"/>
              </a:rPr>
              <a:t> </a:t>
            </a:r>
            <a:r>
              <a:rPr sz="3600" spc="15" dirty="0">
                <a:latin typeface="Calibri"/>
                <a:cs typeface="Calibri"/>
              </a:rPr>
              <a:t>Müdürü</a:t>
            </a:r>
            <a:r>
              <a:rPr sz="3600" spc="-15" dirty="0">
                <a:latin typeface="Calibri"/>
                <a:cs typeface="Calibri"/>
              </a:rPr>
              <a:t> </a:t>
            </a:r>
            <a:r>
              <a:rPr sz="3600" spc="-5" dirty="0">
                <a:latin typeface="Calibri"/>
                <a:cs typeface="Calibri"/>
              </a:rPr>
              <a:t>ve</a:t>
            </a:r>
            <a:r>
              <a:rPr sz="3600" dirty="0">
                <a:latin typeface="Calibri"/>
                <a:cs typeface="Calibri"/>
              </a:rPr>
              <a:t> İdari </a:t>
            </a:r>
            <a:r>
              <a:rPr sz="3600" spc="-800" dirty="0">
                <a:latin typeface="Calibri"/>
                <a:cs typeface="Calibri"/>
              </a:rPr>
              <a:t> </a:t>
            </a:r>
            <a:r>
              <a:rPr sz="3600" spc="-45" dirty="0">
                <a:latin typeface="Calibri"/>
                <a:cs typeface="Calibri"/>
              </a:rPr>
              <a:t>Teknik</a:t>
            </a:r>
            <a:r>
              <a:rPr sz="3600" spc="5" dirty="0">
                <a:latin typeface="Calibri"/>
                <a:cs typeface="Calibri"/>
              </a:rPr>
              <a:t> </a:t>
            </a:r>
            <a:r>
              <a:rPr sz="3600" spc="-5" dirty="0">
                <a:latin typeface="Calibri"/>
                <a:cs typeface="Calibri"/>
              </a:rPr>
              <a:t>Personel)</a:t>
            </a:r>
            <a:endParaRPr sz="3600">
              <a:latin typeface="Calibri"/>
              <a:cs typeface="Calibri"/>
            </a:endParaRPr>
          </a:p>
        </p:txBody>
      </p:sp>
      <p:sp>
        <p:nvSpPr>
          <p:cNvPr id="11" name="object 11"/>
          <p:cNvSpPr txBox="1">
            <a:spLocks noGrp="1"/>
          </p:cNvSpPr>
          <p:nvPr>
            <p:ph type="title"/>
          </p:nvPr>
        </p:nvSpPr>
        <p:spPr>
          <a:xfrm>
            <a:off x="906035" y="2478841"/>
            <a:ext cx="17776825" cy="1232535"/>
          </a:xfrm>
          <a:prstGeom prst="rect">
            <a:avLst/>
          </a:prstGeom>
        </p:spPr>
        <p:txBody>
          <a:bodyPr vert="horz" wrap="square" lIns="0" tIns="12700" rIns="0" bIns="0" rtlCol="0">
            <a:spAutoFit/>
          </a:bodyPr>
          <a:lstStyle/>
          <a:p>
            <a:pPr marL="12700" marR="5080">
              <a:lnSpc>
                <a:spcPct val="100200"/>
              </a:lnSpc>
              <a:spcBef>
                <a:spcPts val="100"/>
              </a:spcBef>
              <a:tabLst>
                <a:tab pos="2940685" algn="l"/>
                <a:tab pos="5341620" algn="l"/>
                <a:tab pos="8189595" algn="l"/>
                <a:tab pos="9778365" algn="l"/>
                <a:tab pos="11842115" algn="l"/>
                <a:tab pos="14859000" algn="l"/>
                <a:tab pos="16364585" algn="l"/>
              </a:tabLst>
            </a:pPr>
            <a:r>
              <a:rPr sz="3950" b="0" spc="-285" dirty="0">
                <a:solidFill>
                  <a:srgbClr val="000000"/>
                </a:solidFill>
                <a:latin typeface="Arial MT"/>
                <a:cs typeface="Arial MT"/>
              </a:rPr>
              <a:t>TDİOSB’nin	</a:t>
            </a:r>
            <a:r>
              <a:rPr sz="3950" b="0" spc="-5" dirty="0">
                <a:solidFill>
                  <a:srgbClr val="000000"/>
                </a:solidFill>
                <a:latin typeface="Arial MT"/>
                <a:cs typeface="Arial MT"/>
              </a:rPr>
              <a:t>org</a:t>
            </a:r>
            <a:r>
              <a:rPr sz="3950" b="0" spc="10" dirty="0">
                <a:solidFill>
                  <a:srgbClr val="000000"/>
                </a:solidFill>
                <a:latin typeface="Arial MT"/>
                <a:cs typeface="Arial MT"/>
              </a:rPr>
              <a:t>a</a:t>
            </a:r>
            <a:r>
              <a:rPr sz="3950" b="0" spc="-5" dirty="0">
                <a:solidFill>
                  <a:srgbClr val="000000"/>
                </a:solidFill>
                <a:latin typeface="Arial MT"/>
                <a:cs typeface="Arial MT"/>
              </a:rPr>
              <a:t>nları</a:t>
            </a:r>
            <a:r>
              <a:rPr sz="3950" b="0" dirty="0">
                <a:solidFill>
                  <a:srgbClr val="000000"/>
                </a:solidFill>
                <a:latin typeface="Arial MT"/>
                <a:cs typeface="Arial MT"/>
              </a:rPr>
              <a:t>,	</a:t>
            </a:r>
            <a:r>
              <a:rPr lang="tr-TR" sz="3950" b="0" spc="5" dirty="0">
                <a:solidFill>
                  <a:srgbClr val="000000"/>
                </a:solidFill>
                <a:latin typeface="Arial MT"/>
                <a:cs typeface="Arial MT"/>
              </a:rPr>
              <a:t>Müteşebbis</a:t>
            </a:r>
            <a:r>
              <a:rPr sz="3950" b="0" dirty="0">
                <a:solidFill>
                  <a:srgbClr val="000000"/>
                </a:solidFill>
                <a:latin typeface="Arial MT"/>
                <a:cs typeface="Arial MT"/>
              </a:rPr>
              <a:t>	Heyet	</a:t>
            </a:r>
            <a:r>
              <a:rPr sz="3950" b="0" spc="-885" dirty="0">
                <a:solidFill>
                  <a:srgbClr val="000000"/>
                </a:solidFill>
                <a:latin typeface="Arial MT"/>
                <a:cs typeface="Arial MT"/>
              </a:rPr>
              <a:t>(</a:t>
            </a:r>
            <a:r>
              <a:rPr lang="tr-TR" sz="3950" b="0" spc="-415" dirty="0">
                <a:solidFill>
                  <a:srgbClr val="000000"/>
                </a:solidFill>
                <a:latin typeface="Arial MT"/>
                <a:cs typeface="Arial MT"/>
              </a:rPr>
              <a:t> </a:t>
            </a:r>
            <a:r>
              <a:rPr lang="tr-TR" sz="3950" b="0" spc="5" dirty="0">
                <a:solidFill>
                  <a:srgbClr val="000000"/>
                </a:solidFill>
                <a:latin typeface="Arial MT"/>
              </a:rPr>
              <a:t>İşletme aşama</a:t>
            </a:r>
            <a:r>
              <a:rPr sz="3950" b="0" spc="5" dirty="0" err="1">
                <a:solidFill>
                  <a:srgbClr val="000000"/>
                </a:solidFill>
                <a:latin typeface="Arial MT"/>
              </a:rPr>
              <a:t>sında</a:t>
            </a:r>
            <a:r>
              <a:rPr lang="tr-TR" sz="3950" b="0" spc="5" dirty="0">
                <a:solidFill>
                  <a:srgbClr val="000000"/>
                </a:solidFill>
                <a:latin typeface="Arial MT"/>
              </a:rPr>
              <a:t> </a:t>
            </a:r>
            <a:r>
              <a:rPr sz="3950" b="0" spc="5" dirty="0" err="1">
                <a:solidFill>
                  <a:srgbClr val="000000"/>
                </a:solidFill>
                <a:latin typeface="Arial MT"/>
              </a:rPr>
              <a:t>genel</a:t>
            </a:r>
            <a:r>
              <a:rPr lang="tr-TR" sz="3950" b="0" spc="5" dirty="0">
                <a:solidFill>
                  <a:srgbClr val="000000"/>
                </a:solidFill>
                <a:latin typeface="Arial MT"/>
              </a:rPr>
              <a:t> </a:t>
            </a:r>
            <a:r>
              <a:rPr sz="3950" b="0" spc="5" dirty="0" err="1">
                <a:solidFill>
                  <a:srgbClr val="000000"/>
                </a:solidFill>
                <a:latin typeface="Arial MT"/>
              </a:rPr>
              <a:t>kurul</a:t>
            </a:r>
            <a:r>
              <a:rPr sz="3950" b="0" spc="5" dirty="0">
                <a:solidFill>
                  <a:srgbClr val="000000"/>
                </a:solidFill>
                <a:latin typeface="Arial MT"/>
                <a:cs typeface="Arial MT"/>
              </a:rPr>
              <a:t>)</a:t>
            </a:r>
            <a:r>
              <a:rPr sz="3950" b="0" dirty="0">
                <a:solidFill>
                  <a:srgbClr val="000000"/>
                </a:solidFill>
                <a:latin typeface="Arial MT"/>
                <a:cs typeface="Arial MT"/>
              </a:rPr>
              <a:t>,  Yönetim</a:t>
            </a:r>
            <a:r>
              <a:rPr sz="3950" b="0" spc="20" dirty="0">
                <a:solidFill>
                  <a:srgbClr val="000000"/>
                </a:solidFill>
                <a:latin typeface="Arial MT"/>
                <a:cs typeface="Arial MT"/>
              </a:rPr>
              <a:t> </a:t>
            </a:r>
            <a:r>
              <a:rPr sz="3950" b="0" dirty="0">
                <a:solidFill>
                  <a:srgbClr val="000000"/>
                </a:solidFill>
                <a:latin typeface="Arial MT"/>
                <a:cs typeface="Arial MT"/>
              </a:rPr>
              <a:t>Kurulu,</a:t>
            </a:r>
            <a:r>
              <a:rPr sz="3950" b="0" spc="20" dirty="0">
                <a:solidFill>
                  <a:srgbClr val="000000"/>
                </a:solidFill>
                <a:latin typeface="Arial MT"/>
                <a:cs typeface="Arial MT"/>
              </a:rPr>
              <a:t> </a:t>
            </a:r>
            <a:r>
              <a:rPr sz="3950" b="0" dirty="0">
                <a:solidFill>
                  <a:srgbClr val="000000"/>
                </a:solidFill>
                <a:latin typeface="Arial MT"/>
                <a:cs typeface="Arial MT"/>
              </a:rPr>
              <a:t>Denetim</a:t>
            </a:r>
            <a:r>
              <a:rPr sz="3950" b="0" spc="35" dirty="0">
                <a:solidFill>
                  <a:srgbClr val="000000"/>
                </a:solidFill>
                <a:latin typeface="Arial MT"/>
                <a:cs typeface="Arial MT"/>
              </a:rPr>
              <a:t> </a:t>
            </a:r>
            <a:r>
              <a:rPr sz="3950" b="0" dirty="0">
                <a:solidFill>
                  <a:srgbClr val="000000"/>
                </a:solidFill>
                <a:latin typeface="Arial MT"/>
                <a:cs typeface="Arial MT"/>
              </a:rPr>
              <a:t>Kurulu</a:t>
            </a:r>
            <a:r>
              <a:rPr sz="3950" b="0" spc="15" dirty="0">
                <a:solidFill>
                  <a:srgbClr val="000000"/>
                </a:solidFill>
                <a:latin typeface="Arial MT"/>
                <a:cs typeface="Arial MT"/>
              </a:rPr>
              <a:t> </a:t>
            </a:r>
            <a:r>
              <a:rPr sz="3950" b="0" dirty="0">
                <a:solidFill>
                  <a:srgbClr val="000000"/>
                </a:solidFill>
                <a:latin typeface="Arial MT"/>
                <a:cs typeface="Arial MT"/>
              </a:rPr>
              <a:t>ve</a:t>
            </a:r>
            <a:r>
              <a:rPr sz="3950" b="0" spc="15" dirty="0">
                <a:solidFill>
                  <a:srgbClr val="000000"/>
                </a:solidFill>
                <a:latin typeface="Arial MT"/>
                <a:cs typeface="Arial MT"/>
              </a:rPr>
              <a:t> </a:t>
            </a:r>
            <a:r>
              <a:rPr sz="3950" b="0" spc="5" dirty="0">
                <a:solidFill>
                  <a:srgbClr val="000000"/>
                </a:solidFill>
                <a:latin typeface="Arial MT"/>
                <a:cs typeface="Arial MT"/>
              </a:rPr>
              <a:t>Bölge </a:t>
            </a:r>
            <a:r>
              <a:rPr sz="3950" b="0" spc="-135" dirty="0">
                <a:solidFill>
                  <a:srgbClr val="000000"/>
                </a:solidFill>
                <a:latin typeface="Arial MT"/>
                <a:cs typeface="Arial MT"/>
              </a:rPr>
              <a:t>Müdürlüğünden</a:t>
            </a:r>
            <a:r>
              <a:rPr sz="3950" b="0" spc="55" dirty="0">
                <a:solidFill>
                  <a:srgbClr val="000000"/>
                </a:solidFill>
                <a:latin typeface="Arial MT"/>
                <a:cs typeface="Arial MT"/>
              </a:rPr>
              <a:t> </a:t>
            </a:r>
            <a:r>
              <a:rPr sz="3950" b="0" spc="-285" dirty="0">
                <a:solidFill>
                  <a:srgbClr val="000000"/>
                </a:solidFill>
                <a:latin typeface="Arial MT"/>
                <a:cs typeface="Arial MT"/>
              </a:rPr>
              <a:t>oluşur.</a:t>
            </a:r>
            <a:endParaRPr sz="3950" dirty="0">
              <a:latin typeface="Arial MT"/>
              <a:cs typeface="Arial MT"/>
            </a:endParaRPr>
          </a:p>
        </p:txBody>
      </p:sp>
      <p:sp>
        <p:nvSpPr>
          <p:cNvPr id="12" name="object 12"/>
          <p:cNvSpPr txBox="1"/>
          <p:nvPr/>
        </p:nvSpPr>
        <p:spPr>
          <a:xfrm>
            <a:off x="12481483" y="1092176"/>
            <a:ext cx="7623175" cy="734060"/>
          </a:xfrm>
          <a:prstGeom prst="rect">
            <a:avLst/>
          </a:prstGeom>
          <a:solidFill>
            <a:srgbClr val="E8EAEB"/>
          </a:solidFill>
          <a:ln w="10054">
            <a:solidFill>
              <a:srgbClr val="D2DEEE"/>
            </a:solidFill>
          </a:ln>
        </p:spPr>
        <p:txBody>
          <a:bodyPr vert="horz" wrap="square" lIns="0" tIns="78740" rIns="0" bIns="0" rtlCol="0">
            <a:spAutoFit/>
          </a:bodyPr>
          <a:lstStyle/>
          <a:p>
            <a:pPr marL="377190" indent="-236854">
              <a:lnSpc>
                <a:spcPct val="100000"/>
              </a:lnSpc>
              <a:spcBef>
                <a:spcPts val="620"/>
              </a:spcBef>
              <a:buClr>
                <a:srgbClr val="000000"/>
              </a:buClr>
              <a:buFont typeface="Arial MT"/>
              <a:buChar char="•"/>
              <a:tabLst>
                <a:tab pos="377825" algn="l"/>
              </a:tabLst>
            </a:pPr>
            <a:r>
              <a:rPr sz="2650" spc="-10" dirty="0">
                <a:solidFill>
                  <a:srgbClr val="004081"/>
                </a:solidFill>
                <a:latin typeface="Calibri"/>
                <a:cs typeface="Calibri"/>
              </a:rPr>
              <a:t>TDİOSB</a:t>
            </a:r>
            <a:r>
              <a:rPr sz="2650" spc="-30" dirty="0">
                <a:solidFill>
                  <a:srgbClr val="004081"/>
                </a:solidFill>
                <a:latin typeface="Calibri"/>
                <a:cs typeface="Calibri"/>
              </a:rPr>
              <a:t> </a:t>
            </a:r>
            <a:r>
              <a:rPr sz="2650" spc="-15" dirty="0">
                <a:solidFill>
                  <a:srgbClr val="004081"/>
                </a:solidFill>
                <a:latin typeface="Calibri"/>
                <a:cs typeface="Calibri"/>
              </a:rPr>
              <a:t>Organları</a:t>
            </a:r>
            <a:endParaRPr sz="2650">
              <a:latin typeface="Calibri"/>
              <a:cs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2481483" y="1092176"/>
            <a:ext cx="7623175" cy="487313"/>
          </a:xfrm>
          <a:prstGeom prst="rect">
            <a:avLst/>
          </a:prstGeom>
          <a:solidFill>
            <a:srgbClr val="E8EAEB"/>
          </a:solidFill>
          <a:ln w="10054">
            <a:solidFill>
              <a:srgbClr val="D2DEEE"/>
            </a:solidFill>
          </a:ln>
        </p:spPr>
        <p:txBody>
          <a:bodyPr vert="horz" wrap="square" lIns="0" tIns="78740" rIns="0" bIns="0" rtlCol="0">
            <a:spAutoFit/>
          </a:bodyPr>
          <a:lstStyle/>
          <a:p>
            <a:pPr marL="377190" indent="-236854">
              <a:lnSpc>
                <a:spcPct val="100000"/>
              </a:lnSpc>
              <a:spcBef>
                <a:spcPts val="620"/>
              </a:spcBef>
              <a:buClr>
                <a:srgbClr val="000000"/>
              </a:buClr>
              <a:buFont typeface="Arial MT"/>
              <a:buChar char="•"/>
              <a:tabLst>
                <a:tab pos="377825" algn="l"/>
              </a:tabLst>
            </a:pPr>
            <a:r>
              <a:rPr sz="2650" spc="-10" dirty="0">
                <a:solidFill>
                  <a:srgbClr val="004081"/>
                </a:solidFill>
                <a:latin typeface="Calibri"/>
                <a:cs typeface="Calibri"/>
              </a:rPr>
              <a:t>TDİOSB</a:t>
            </a:r>
            <a:r>
              <a:rPr sz="2650" spc="-15" dirty="0">
                <a:solidFill>
                  <a:srgbClr val="004081"/>
                </a:solidFill>
                <a:latin typeface="Calibri"/>
                <a:cs typeface="Calibri"/>
              </a:rPr>
              <a:t> </a:t>
            </a:r>
            <a:r>
              <a:rPr sz="2650" spc="-15" dirty="0" err="1">
                <a:solidFill>
                  <a:srgbClr val="004081"/>
                </a:solidFill>
                <a:latin typeface="Calibri"/>
                <a:cs typeface="Calibri"/>
              </a:rPr>
              <a:t>Projemiz</a:t>
            </a:r>
            <a:endParaRPr sz="2650" dirty="0">
              <a:latin typeface="Calibri"/>
              <a:cs typeface="Calibri"/>
            </a:endParaRPr>
          </a:p>
        </p:txBody>
      </p:sp>
      <p:sp>
        <p:nvSpPr>
          <p:cNvPr id="6" name="object 6"/>
          <p:cNvSpPr txBox="1"/>
          <p:nvPr/>
        </p:nvSpPr>
        <p:spPr>
          <a:xfrm>
            <a:off x="18416527" y="10608438"/>
            <a:ext cx="201295" cy="341630"/>
          </a:xfrm>
          <a:prstGeom prst="rect">
            <a:avLst/>
          </a:prstGeom>
        </p:spPr>
        <p:txBody>
          <a:bodyPr vert="horz" wrap="square" lIns="0" tIns="12065" rIns="0" bIns="0" rtlCol="0">
            <a:spAutoFit/>
          </a:bodyPr>
          <a:lstStyle/>
          <a:p>
            <a:pPr marL="38100">
              <a:lnSpc>
                <a:spcPct val="100000"/>
              </a:lnSpc>
              <a:spcBef>
                <a:spcPts val="95"/>
              </a:spcBef>
            </a:pPr>
            <a:fld id="{81D60167-4931-47E6-BA6A-407CBD079E47}" type="slidenum">
              <a:rPr sz="1950" spc="5" dirty="0">
                <a:solidFill>
                  <a:srgbClr val="4789B0"/>
                </a:solidFill>
                <a:latin typeface="Times New Roman"/>
                <a:cs typeface="Times New Roman"/>
              </a:rPr>
              <a:t>5</a:t>
            </a:fld>
            <a:endParaRPr sz="1950">
              <a:latin typeface="Times New Roman"/>
              <a:cs typeface="Times New Roman"/>
            </a:endParaRPr>
          </a:p>
        </p:txBody>
      </p:sp>
      <p:sp>
        <p:nvSpPr>
          <p:cNvPr id="7" name="object 7"/>
          <p:cNvSpPr txBox="1">
            <a:spLocks noGrp="1"/>
          </p:cNvSpPr>
          <p:nvPr>
            <p:ph type="ftr" sz="quarter" idx="5"/>
          </p:nvPr>
        </p:nvSpPr>
        <p:spPr>
          <a:prstGeom prst="rect">
            <a:avLst/>
          </a:prstGeom>
        </p:spPr>
        <p:txBody>
          <a:bodyPr vert="horz" wrap="square" lIns="0" tIns="0" rIns="0" bIns="0" rtlCol="0">
            <a:spAutoFit/>
          </a:bodyPr>
          <a:lstStyle/>
          <a:p>
            <a:pPr marL="12700">
              <a:lnSpc>
                <a:spcPts val="1380"/>
              </a:lnSpc>
            </a:pPr>
            <a:r>
              <a:rPr dirty="0"/>
              <a:t>Tarıma</a:t>
            </a:r>
            <a:r>
              <a:rPr spc="-15" dirty="0"/>
              <a:t> </a:t>
            </a:r>
            <a:r>
              <a:rPr spc="-10" dirty="0"/>
              <a:t>Dayalı</a:t>
            </a:r>
            <a:r>
              <a:rPr spc="25" dirty="0"/>
              <a:t> </a:t>
            </a:r>
            <a:r>
              <a:rPr dirty="0"/>
              <a:t>Sera</a:t>
            </a:r>
            <a:r>
              <a:rPr spc="-10" dirty="0"/>
              <a:t> </a:t>
            </a:r>
            <a:r>
              <a:rPr dirty="0"/>
              <a:t>İhtisas</a:t>
            </a:r>
            <a:r>
              <a:rPr spc="-35" dirty="0"/>
              <a:t> </a:t>
            </a:r>
            <a:r>
              <a:rPr dirty="0"/>
              <a:t>Organize</a:t>
            </a:r>
            <a:r>
              <a:rPr spc="-30" dirty="0"/>
              <a:t> </a:t>
            </a:r>
            <a:r>
              <a:rPr spc="-10" dirty="0"/>
              <a:t>Sanayi</a:t>
            </a:r>
            <a:r>
              <a:rPr spc="30" dirty="0"/>
              <a:t> </a:t>
            </a:r>
            <a:r>
              <a:rPr spc="-5" dirty="0"/>
              <a:t>Bölgesi</a:t>
            </a:r>
          </a:p>
        </p:txBody>
      </p:sp>
      <p:sp>
        <p:nvSpPr>
          <p:cNvPr id="5" name="object 5"/>
          <p:cNvSpPr txBox="1"/>
          <p:nvPr/>
        </p:nvSpPr>
        <p:spPr>
          <a:xfrm>
            <a:off x="1709275" y="2932162"/>
            <a:ext cx="16682085" cy="3519681"/>
          </a:xfrm>
          <a:prstGeom prst="rect">
            <a:avLst/>
          </a:prstGeom>
          <a:solidFill>
            <a:srgbClr val="E8EAEB"/>
          </a:solidFill>
          <a:ln w="5027">
            <a:solidFill>
              <a:srgbClr val="A4A4A4"/>
            </a:solidFill>
          </a:ln>
        </p:spPr>
        <p:txBody>
          <a:bodyPr vert="horz" wrap="square" lIns="0" tIns="12700" rIns="0" bIns="0" rtlCol="0">
            <a:spAutoFit/>
          </a:bodyPr>
          <a:lstStyle/>
          <a:p>
            <a:pPr algn="ctr">
              <a:lnSpc>
                <a:spcPct val="100000"/>
              </a:lnSpc>
            </a:pPr>
            <a:r>
              <a:rPr lang="tr-TR" sz="4000" b="1" spc="10" dirty="0">
                <a:latin typeface="Calibri"/>
                <a:cs typeface="Calibri"/>
              </a:rPr>
              <a:t>AFYONKARAHİSAR ÇAY</a:t>
            </a:r>
          </a:p>
          <a:p>
            <a:pPr marL="862965" marR="857250" algn="ctr">
              <a:lnSpc>
                <a:spcPct val="100000"/>
              </a:lnSpc>
              <a:spcBef>
                <a:spcPts val="100"/>
              </a:spcBef>
              <a:tabLst>
                <a:tab pos="4902200" algn="l"/>
              </a:tabLst>
            </a:pPr>
            <a:r>
              <a:rPr lang="tr-TR" sz="4000" b="1" spc="10" dirty="0">
                <a:latin typeface="Calibri"/>
                <a:cs typeface="Calibri"/>
              </a:rPr>
              <a:t>JEOTERMAL KAYNAKLI SERA TARIMA DAYALI İHTİSAS</a:t>
            </a:r>
          </a:p>
          <a:p>
            <a:pPr marL="544830" marR="542925" indent="11430" algn="ctr">
              <a:lnSpc>
                <a:spcPct val="100000"/>
              </a:lnSpc>
              <a:spcBef>
                <a:spcPts val="10"/>
              </a:spcBef>
            </a:pPr>
            <a:r>
              <a:rPr lang="tr-TR" sz="4000" b="1" spc="10" dirty="0">
                <a:latin typeface="Calibri"/>
                <a:cs typeface="Calibri"/>
              </a:rPr>
              <a:t>ORGANİZE SANAYİ BÖLGESİ</a:t>
            </a:r>
          </a:p>
          <a:p>
            <a:pPr>
              <a:lnSpc>
                <a:spcPct val="100000"/>
              </a:lnSpc>
              <a:spcBef>
                <a:spcPts val="15"/>
              </a:spcBef>
            </a:pPr>
            <a:endParaRPr sz="3550" dirty="0">
              <a:latin typeface="Calibri"/>
              <a:cs typeface="Calibri"/>
            </a:endParaRPr>
          </a:p>
          <a:p>
            <a:pPr marL="1836420" marR="1826260" algn="ctr">
              <a:lnSpc>
                <a:spcPct val="100899"/>
              </a:lnSpc>
            </a:pPr>
            <a:r>
              <a:rPr sz="3600" spc="15" dirty="0">
                <a:latin typeface="Calibri"/>
                <a:cs typeface="Calibri"/>
              </a:rPr>
              <a:t>Jeotermal kaynakla </a:t>
            </a:r>
            <a:r>
              <a:rPr sz="3600" spc="5" dirty="0">
                <a:latin typeface="Calibri"/>
                <a:cs typeface="Calibri"/>
              </a:rPr>
              <a:t>ısıtılan </a:t>
            </a:r>
            <a:r>
              <a:rPr sz="3600" spc="10" dirty="0">
                <a:latin typeface="Calibri"/>
                <a:cs typeface="Calibri"/>
              </a:rPr>
              <a:t>sera işletmelerinin </a:t>
            </a:r>
            <a:r>
              <a:rPr sz="3600" spc="15" dirty="0">
                <a:latin typeface="Calibri"/>
                <a:cs typeface="Calibri"/>
              </a:rPr>
              <a:t>ve </a:t>
            </a:r>
            <a:r>
              <a:rPr sz="3600" spc="5" dirty="0">
                <a:latin typeface="Calibri"/>
                <a:cs typeface="Calibri"/>
              </a:rPr>
              <a:t>sanayisinin </a:t>
            </a:r>
            <a:r>
              <a:rPr sz="3600" spc="10" dirty="0">
                <a:latin typeface="Calibri"/>
                <a:cs typeface="Calibri"/>
              </a:rPr>
              <a:t>yer aldığı </a:t>
            </a:r>
            <a:r>
              <a:rPr sz="3600" spc="-800" dirty="0">
                <a:latin typeface="Calibri"/>
                <a:cs typeface="Calibri"/>
              </a:rPr>
              <a:t> </a:t>
            </a:r>
            <a:r>
              <a:rPr sz="3600" spc="10" dirty="0">
                <a:latin typeface="Calibri"/>
                <a:cs typeface="Calibri"/>
              </a:rPr>
              <a:t>İhtisas</a:t>
            </a:r>
            <a:r>
              <a:rPr sz="3600" spc="15" dirty="0">
                <a:latin typeface="Calibri"/>
                <a:cs typeface="Calibri"/>
              </a:rPr>
              <a:t> </a:t>
            </a:r>
            <a:r>
              <a:rPr sz="3600" spc="10" dirty="0">
                <a:latin typeface="Calibri"/>
                <a:cs typeface="Calibri"/>
              </a:rPr>
              <a:t>Organize</a:t>
            </a:r>
            <a:r>
              <a:rPr sz="3600" spc="5" dirty="0">
                <a:latin typeface="Calibri"/>
                <a:cs typeface="Calibri"/>
              </a:rPr>
              <a:t> Sanayi</a:t>
            </a:r>
            <a:r>
              <a:rPr sz="3600" dirty="0">
                <a:latin typeface="Calibri"/>
                <a:cs typeface="Calibri"/>
              </a:rPr>
              <a:t> </a:t>
            </a:r>
            <a:r>
              <a:rPr sz="3600" spc="10" dirty="0">
                <a:latin typeface="Calibri"/>
                <a:cs typeface="Calibri"/>
              </a:rPr>
              <a:t>Bölgesi</a:t>
            </a:r>
            <a:endParaRPr sz="3600" dirty="0">
              <a:latin typeface="Calibri"/>
              <a:cs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405216" y="2852982"/>
            <a:ext cx="4037329" cy="863600"/>
          </a:xfrm>
          <a:custGeom>
            <a:avLst/>
            <a:gdLst/>
            <a:ahLst/>
            <a:cxnLst/>
            <a:rect l="l" t="t" r="r" b="b"/>
            <a:pathLst>
              <a:path w="4037330" h="863600">
                <a:moveTo>
                  <a:pt x="3950605" y="0"/>
                </a:moveTo>
                <a:lnTo>
                  <a:pt x="86301" y="0"/>
                </a:lnTo>
                <a:lnTo>
                  <a:pt x="52712" y="6783"/>
                </a:lnTo>
                <a:lnTo>
                  <a:pt x="25280" y="25280"/>
                </a:lnTo>
                <a:lnTo>
                  <a:pt x="6783" y="52712"/>
                </a:lnTo>
                <a:lnTo>
                  <a:pt x="0" y="86301"/>
                </a:lnTo>
                <a:lnTo>
                  <a:pt x="0" y="777133"/>
                </a:lnTo>
                <a:lnTo>
                  <a:pt x="6783" y="810722"/>
                </a:lnTo>
                <a:lnTo>
                  <a:pt x="25280" y="838155"/>
                </a:lnTo>
                <a:lnTo>
                  <a:pt x="52712" y="856652"/>
                </a:lnTo>
                <a:lnTo>
                  <a:pt x="86301" y="863435"/>
                </a:lnTo>
                <a:lnTo>
                  <a:pt x="3950605" y="863435"/>
                </a:lnTo>
                <a:lnTo>
                  <a:pt x="3984194" y="856652"/>
                </a:lnTo>
                <a:lnTo>
                  <a:pt x="4011626" y="838155"/>
                </a:lnTo>
                <a:lnTo>
                  <a:pt x="4030124" y="810722"/>
                </a:lnTo>
                <a:lnTo>
                  <a:pt x="4036907" y="777133"/>
                </a:lnTo>
                <a:lnTo>
                  <a:pt x="4036907" y="86301"/>
                </a:lnTo>
                <a:lnTo>
                  <a:pt x="4030124" y="52712"/>
                </a:lnTo>
                <a:lnTo>
                  <a:pt x="4011626" y="25280"/>
                </a:lnTo>
                <a:lnTo>
                  <a:pt x="3984194" y="6783"/>
                </a:lnTo>
                <a:lnTo>
                  <a:pt x="3950605" y="0"/>
                </a:lnTo>
                <a:close/>
              </a:path>
            </a:pathLst>
          </a:custGeom>
          <a:solidFill>
            <a:srgbClr val="FFC000"/>
          </a:solidFill>
        </p:spPr>
        <p:txBody>
          <a:bodyPr wrap="square" lIns="0" tIns="0" rIns="0" bIns="0" rtlCol="0"/>
          <a:lstStyle/>
          <a:p>
            <a:endParaRPr/>
          </a:p>
        </p:txBody>
      </p:sp>
      <p:sp>
        <p:nvSpPr>
          <p:cNvPr id="4" name="object 4"/>
          <p:cNvSpPr/>
          <p:nvPr/>
        </p:nvSpPr>
        <p:spPr>
          <a:xfrm>
            <a:off x="1467966" y="2852982"/>
            <a:ext cx="4037329" cy="863600"/>
          </a:xfrm>
          <a:custGeom>
            <a:avLst/>
            <a:gdLst/>
            <a:ahLst/>
            <a:cxnLst/>
            <a:rect l="l" t="t" r="r" b="b"/>
            <a:pathLst>
              <a:path w="4037329" h="863600">
                <a:moveTo>
                  <a:pt x="3950605" y="0"/>
                </a:moveTo>
                <a:lnTo>
                  <a:pt x="86301" y="0"/>
                </a:lnTo>
                <a:lnTo>
                  <a:pt x="52712" y="6783"/>
                </a:lnTo>
                <a:lnTo>
                  <a:pt x="25280" y="25280"/>
                </a:lnTo>
                <a:lnTo>
                  <a:pt x="6783" y="52712"/>
                </a:lnTo>
                <a:lnTo>
                  <a:pt x="0" y="86301"/>
                </a:lnTo>
                <a:lnTo>
                  <a:pt x="0" y="777133"/>
                </a:lnTo>
                <a:lnTo>
                  <a:pt x="6783" y="810722"/>
                </a:lnTo>
                <a:lnTo>
                  <a:pt x="25280" y="838155"/>
                </a:lnTo>
                <a:lnTo>
                  <a:pt x="52712" y="856652"/>
                </a:lnTo>
                <a:lnTo>
                  <a:pt x="86301" y="863435"/>
                </a:lnTo>
                <a:lnTo>
                  <a:pt x="3950605" y="863435"/>
                </a:lnTo>
                <a:lnTo>
                  <a:pt x="3984194" y="856652"/>
                </a:lnTo>
                <a:lnTo>
                  <a:pt x="4011626" y="838155"/>
                </a:lnTo>
                <a:lnTo>
                  <a:pt x="4030124" y="810722"/>
                </a:lnTo>
                <a:lnTo>
                  <a:pt x="4036907" y="777133"/>
                </a:lnTo>
                <a:lnTo>
                  <a:pt x="4036907" y="86301"/>
                </a:lnTo>
                <a:lnTo>
                  <a:pt x="4030124" y="52712"/>
                </a:lnTo>
                <a:lnTo>
                  <a:pt x="4011626" y="25280"/>
                </a:lnTo>
                <a:lnTo>
                  <a:pt x="3984194" y="6783"/>
                </a:lnTo>
                <a:lnTo>
                  <a:pt x="3950605" y="0"/>
                </a:lnTo>
                <a:close/>
              </a:path>
            </a:pathLst>
          </a:custGeom>
          <a:solidFill>
            <a:srgbClr val="EC7C30"/>
          </a:solidFill>
        </p:spPr>
        <p:txBody>
          <a:bodyPr wrap="square" lIns="0" tIns="0" rIns="0" bIns="0" rtlCol="0"/>
          <a:lstStyle/>
          <a:p>
            <a:endParaRPr/>
          </a:p>
        </p:txBody>
      </p:sp>
      <p:sp>
        <p:nvSpPr>
          <p:cNvPr id="5" name="object 5"/>
          <p:cNvSpPr txBox="1"/>
          <p:nvPr/>
        </p:nvSpPr>
        <p:spPr>
          <a:xfrm>
            <a:off x="2029423" y="3016761"/>
            <a:ext cx="2914650" cy="452755"/>
          </a:xfrm>
          <a:prstGeom prst="rect">
            <a:avLst/>
          </a:prstGeom>
        </p:spPr>
        <p:txBody>
          <a:bodyPr vert="horz" wrap="square" lIns="0" tIns="12700" rIns="0" bIns="0" rtlCol="0">
            <a:spAutoFit/>
          </a:bodyPr>
          <a:lstStyle/>
          <a:p>
            <a:pPr marL="12700">
              <a:lnSpc>
                <a:spcPct val="100000"/>
              </a:lnSpc>
              <a:spcBef>
                <a:spcPts val="100"/>
              </a:spcBef>
            </a:pPr>
            <a:r>
              <a:rPr sz="2800" dirty="0">
                <a:solidFill>
                  <a:srgbClr val="FFFFFF"/>
                </a:solidFill>
                <a:latin typeface="Calibri"/>
                <a:cs typeface="Calibri"/>
              </a:rPr>
              <a:t>ÜRETİM</a:t>
            </a:r>
            <a:r>
              <a:rPr sz="2800" spc="-55" dirty="0">
                <a:solidFill>
                  <a:srgbClr val="FFFFFF"/>
                </a:solidFill>
                <a:latin typeface="Calibri"/>
                <a:cs typeface="Calibri"/>
              </a:rPr>
              <a:t> </a:t>
            </a:r>
            <a:r>
              <a:rPr sz="2800" spc="-30" dirty="0">
                <a:solidFill>
                  <a:srgbClr val="FFFFFF"/>
                </a:solidFill>
                <a:latin typeface="Calibri"/>
                <a:cs typeface="Calibri"/>
              </a:rPr>
              <a:t>PARSELLERİ</a:t>
            </a:r>
            <a:endParaRPr sz="2800">
              <a:latin typeface="Calibri"/>
              <a:cs typeface="Calibri"/>
            </a:endParaRPr>
          </a:p>
        </p:txBody>
      </p:sp>
      <p:sp>
        <p:nvSpPr>
          <p:cNvPr id="6" name="object 6"/>
          <p:cNvSpPr/>
          <p:nvPr/>
        </p:nvSpPr>
        <p:spPr>
          <a:xfrm>
            <a:off x="1871405" y="3716418"/>
            <a:ext cx="3633470" cy="1080135"/>
          </a:xfrm>
          <a:custGeom>
            <a:avLst/>
            <a:gdLst/>
            <a:ahLst/>
            <a:cxnLst/>
            <a:rect l="l" t="t" r="r" b="b"/>
            <a:pathLst>
              <a:path w="3633470" h="1080135">
                <a:moveTo>
                  <a:pt x="0" y="0"/>
                </a:moveTo>
                <a:lnTo>
                  <a:pt x="0" y="647786"/>
                </a:lnTo>
                <a:lnTo>
                  <a:pt x="403648" y="647786"/>
                </a:lnTo>
              </a:path>
              <a:path w="3633470" h="1080135">
                <a:moveTo>
                  <a:pt x="403439" y="302474"/>
                </a:moveTo>
                <a:lnTo>
                  <a:pt x="410222" y="268885"/>
                </a:lnTo>
                <a:lnTo>
                  <a:pt x="428719" y="241453"/>
                </a:lnTo>
                <a:lnTo>
                  <a:pt x="456152" y="222956"/>
                </a:lnTo>
                <a:lnTo>
                  <a:pt x="489741" y="216173"/>
                </a:lnTo>
                <a:lnTo>
                  <a:pt x="3547166" y="216173"/>
                </a:lnTo>
                <a:lnTo>
                  <a:pt x="3580755" y="222956"/>
                </a:lnTo>
                <a:lnTo>
                  <a:pt x="3608187" y="241453"/>
                </a:lnTo>
                <a:lnTo>
                  <a:pt x="3626684" y="268885"/>
                </a:lnTo>
                <a:lnTo>
                  <a:pt x="3633467" y="302474"/>
                </a:lnTo>
                <a:lnTo>
                  <a:pt x="3633467" y="993307"/>
                </a:lnTo>
                <a:lnTo>
                  <a:pt x="3626684" y="1026895"/>
                </a:lnTo>
                <a:lnTo>
                  <a:pt x="3608187" y="1054328"/>
                </a:lnTo>
                <a:lnTo>
                  <a:pt x="3580755" y="1072825"/>
                </a:lnTo>
                <a:lnTo>
                  <a:pt x="3547166" y="1079608"/>
                </a:lnTo>
                <a:lnTo>
                  <a:pt x="489741" y="1079608"/>
                </a:lnTo>
                <a:lnTo>
                  <a:pt x="456152" y="1072825"/>
                </a:lnTo>
                <a:lnTo>
                  <a:pt x="428719" y="1054328"/>
                </a:lnTo>
                <a:lnTo>
                  <a:pt x="410222" y="1026895"/>
                </a:lnTo>
                <a:lnTo>
                  <a:pt x="403439" y="993307"/>
                </a:lnTo>
                <a:lnTo>
                  <a:pt x="403439" y="302474"/>
                </a:lnTo>
                <a:close/>
              </a:path>
            </a:pathLst>
          </a:custGeom>
          <a:ln w="10054">
            <a:solidFill>
              <a:srgbClr val="EC7C30"/>
            </a:solidFill>
          </a:ln>
        </p:spPr>
        <p:txBody>
          <a:bodyPr wrap="square" lIns="0" tIns="0" rIns="0" bIns="0" rtlCol="0"/>
          <a:lstStyle/>
          <a:p>
            <a:endParaRPr/>
          </a:p>
        </p:txBody>
      </p:sp>
      <p:sp>
        <p:nvSpPr>
          <p:cNvPr id="7" name="object 7"/>
          <p:cNvSpPr txBox="1"/>
          <p:nvPr/>
        </p:nvSpPr>
        <p:spPr>
          <a:xfrm>
            <a:off x="3153440" y="4186861"/>
            <a:ext cx="1472565" cy="301625"/>
          </a:xfrm>
          <a:prstGeom prst="rect">
            <a:avLst/>
          </a:prstGeom>
        </p:spPr>
        <p:txBody>
          <a:bodyPr vert="horz" wrap="square" lIns="0" tIns="13970" rIns="0" bIns="0" rtlCol="0">
            <a:spAutoFit/>
          </a:bodyPr>
          <a:lstStyle/>
          <a:p>
            <a:pPr marL="12700">
              <a:lnSpc>
                <a:spcPct val="100000"/>
              </a:lnSpc>
              <a:spcBef>
                <a:spcPts val="110"/>
              </a:spcBef>
            </a:pPr>
            <a:r>
              <a:rPr sz="1800" spc="-10" dirty="0">
                <a:latin typeface="Calibri"/>
                <a:cs typeface="Calibri"/>
              </a:rPr>
              <a:t>Sera</a:t>
            </a:r>
            <a:r>
              <a:rPr sz="1800" spc="-50" dirty="0">
                <a:latin typeface="Calibri"/>
                <a:cs typeface="Calibri"/>
              </a:rPr>
              <a:t> </a:t>
            </a:r>
            <a:r>
              <a:rPr sz="1800" dirty="0">
                <a:latin typeface="Calibri"/>
                <a:cs typeface="Calibri"/>
              </a:rPr>
              <a:t>İşletmeleri</a:t>
            </a:r>
            <a:endParaRPr sz="1800">
              <a:latin typeface="Calibri"/>
              <a:cs typeface="Calibri"/>
            </a:endParaRPr>
          </a:p>
        </p:txBody>
      </p:sp>
      <p:grpSp>
        <p:nvGrpSpPr>
          <p:cNvPr id="8" name="object 8"/>
          <p:cNvGrpSpPr/>
          <p:nvPr/>
        </p:nvGrpSpPr>
        <p:grpSpPr>
          <a:xfrm>
            <a:off x="1866325" y="3711337"/>
            <a:ext cx="3643629" cy="2169795"/>
            <a:chOff x="1866325" y="3711337"/>
            <a:chExt cx="3643629" cy="2169795"/>
          </a:xfrm>
        </p:grpSpPr>
        <p:sp>
          <p:nvSpPr>
            <p:cNvPr id="9" name="object 9"/>
            <p:cNvSpPr/>
            <p:nvPr/>
          </p:nvSpPr>
          <p:spPr>
            <a:xfrm>
              <a:off x="1871405" y="3716417"/>
              <a:ext cx="403860" cy="1727835"/>
            </a:xfrm>
            <a:custGeom>
              <a:avLst/>
              <a:gdLst/>
              <a:ahLst/>
              <a:cxnLst/>
              <a:rect l="l" t="t" r="r" b="b"/>
              <a:pathLst>
                <a:path w="403860" h="1727835">
                  <a:moveTo>
                    <a:pt x="0" y="0"/>
                  </a:moveTo>
                  <a:lnTo>
                    <a:pt x="0" y="1727394"/>
                  </a:lnTo>
                  <a:lnTo>
                    <a:pt x="403648" y="1727394"/>
                  </a:lnTo>
                </a:path>
              </a:pathLst>
            </a:custGeom>
            <a:ln w="10054">
              <a:solidFill>
                <a:srgbClr val="EC7C30"/>
              </a:solidFill>
            </a:ln>
          </p:spPr>
          <p:txBody>
            <a:bodyPr wrap="square" lIns="0" tIns="0" rIns="0" bIns="0" rtlCol="0"/>
            <a:lstStyle/>
            <a:p>
              <a:endParaRPr/>
            </a:p>
          </p:txBody>
        </p:sp>
        <p:sp>
          <p:nvSpPr>
            <p:cNvPr id="10" name="object 10"/>
            <p:cNvSpPr/>
            <p:nvPr/>
          </p:nvSpPr>
          <p:spPr>
            <a:xfrm>
              <a:off x="2274844" y="5012199"/>
              <a:ext cx="3230245" cy="863600"/>
            </a:xfrm>
            <a:custGeom>
              <a:avLst/>
              <a:gdLst/>
              <a:ahLst/>
              <a:cxnLst/>
              <a:rect l="l" t="t" r="r" b="b"/>
              <a:pathLst>
                <a:path w="3230245" h="863600">
                  <a:moveTo>
                    <a:pt x="0" y="86301"/>
                  </a:moveTo>
                  <a:lnTo>
                    <a:pt x="6783" y="52712"/>
                  </a:lnTo>
                  <a:lnTo>
                    <a:pt x="25280" y="25280"/>
                  </a:lnTo>
                  <a:lnTo>
                    <a:pt x="52712" y="6783"/>
                  </a:lnTo>
                  <a:lnTo>
                    <a:pt x="86301" y="0"/>
                  </a:lnTo>
                  <a:lnTo>
                    <a:pt x="3143726" y="0"/>
                  </a:lnTo>
                  <a:lnTo>
                    <a:pt x="3177315" y="6783"/>
                  </a:lnTo>
                  <a:lnTo>
                    <a:pt x="3204748" y="25280"/>
                  </a:lnTo>
                  <a:lnTo>
                    <a:pt x="3223245" y="52712"/>
                  </a:lnTo>
                  <a:lnTo>
                    <a:pt x="3230028" y="86301"/>
                  </a:lnTo>
                  <a:lnTo>
                    <a:pt x="3230028" y="777133"/>
                  </a:lnTo>
                  <a:lnTo>
                    <a:pt x="3223245" y="810722"/>
                  </a:lnTo>
                  <a:lnTo>
                    <a:pt x="3204748" y="838155"/>
                  </a:lnTo>
                  <a:lnTo>
                    <a:pt x="3177315" y="856652"/>
                  </a:lnTo>
                  <a:lnTo>
                    <a:pt x="3143726" y="863435"/>
                  </a:lnTo>
                  <a:lnTo>
                    <a:pt x="86301" y="863435"/>
                  </a:lnTo>
                  <a:lnTo>
                    <a:pt x="52712" y="856652"/>
                  </a:lnTo>
                  <a:lnTo>
                    <a:pt x="25280" y="838155"/>
                  </a:lnTo>
                  <a:lnTo>
                    <a:pt x="6783" y="810722"/>
                  </a:lnTo>
                  <a:lnTo>
                    <a:pt x="0" y="777133"/>
                  </a:lnTo>
                  <a:lnTo>
                    <a:pt x="0" y="86301"/>
                  </a:lnTo>
                  <a:close/>
                </a:path>
              </a:pathLst>
            </a:custGeom>
            <a:ln w="10054">
              <a:solidFill>
                <a:srgbClr val="A4A4A4"/>
              </a:solidFill>
            </a:ln>
          </p:spPr>
          <p:txBody>
            <a:bodyPr wrap="square" lIns="0" tIns="0" rIns="0" bIns="0" rtlCol="0"/>
            <a:lstStyle/>
            <a:p>
              <a:endParaRPr/>
            </a:p>
          </p:txBody>
        </p:sp>
      </p:grpSp>
      <p:sp>
        <p:nvSpPr>
          <p:cNvPr id="11" name="object 11"/>
          <p:cNvSpPr txBox="1"/>
          <p:nvPr/>
        </p:nvSpPr>
        <p:spPr>
          <a:xfrm>
            <a:off x="2525029" y="5140054"/>
            <a:ext cx="2730500" cy="555625"/>
          </a:xfrm>
          <a:prstGeom prst="rect">
            <a:avLst/>
          </a:prstGeom>
        </p:spPr>
        <p:txBody>
          <a:bodyPr vert="horz" wrap="square" lIns="0" tIns="39370" rIns="0" bIns="0" rtlCol="0">
            <a:spAutoFit/>
          </a:bodyPr>
          <a:lstStyle/>
          <a:p>
            <a:pPr marL="873125" marR="5080" indent="-861060">
              <a:lnSpc>
                <a:spcPts val="2000"/>
              </a:lnSpc>
              <a:spcBef>
                <a:spcPts val="310"/>
              </a:spcBef>
            </a:pPr>
            <a:r>
              <a:rPr sz="1800" dirty="0">
                <a:latin typeface="Calibri"/>
                <a:cs typeface="Calibri"/>
              </a:rPr>
              <a:t>İdari ofis, yemekhane, tasnif- </a:t>
            </a:r>
            <a:r>
              <a:rPr sz="1800" spc="-395" dirty="0">
                <a:latin typeface="Calibri"/>
                <a:cs typeface="Calibri"/>
              </a:rPr>
              <a:t> </a:t>
            </a:r>
            <a:r>
              <a:rPr sz="1800" spc="-10" dirty="0">
                <a:latin typeface="Calibri"/>
                <a:cs typeface="Calibri"/>
              </a:rPr>
              <a:t>paketleme</a:t>
            </a:r>
            <a:endParaRPr sz="1800">
              <a:latin typeface="Calibri"/>
              <a:cs typeface="Calibri"/>
            </a:endParaRPr>
          </a:p>
        </p:txBody>
      </p:sp>
      <p:grpSp>
        <p:nvGrpSpPr>
          <p:cNvPr id="12" name="object 12"/>
          <p:cNvGrpSpPr/>
          <p:nvPr/>
        </p:nvGrpSpPr>
        <p:grpSpPr>
          <a:xfrm>
            <a:off x="1866378" y="3711390"/>
            <a:ext cx="3643629" cy="3249295"/>
            <a:chOff x="1866378" y="3711390"/>
            <a:chExt cx="3643629" cy="3249295"/>
          </a:xfrm>
        </p:grpSpPr>
        <p:sp>
          <p:nvSpPr>
            <p:cNvPr id="13" name="object 13"/>
            <p:cNvSpPr/>
            <p:nvPr/>
          </p:nvSpPr>
          <p:spPr>
            <a:xfrm>
              <a:off x="1871405" y="3716418"/>
              <a:ext cx="403860" cy="2807335"/>
            </a:xfrm>
            <a:custGeom>
              <a:avLst/>
              <a:gdLst/>
              <a:ahLst/>
              <a:cxnLst/>
              <a:rect l="l" t="t" r="r" b="b"/>
              <a:pathLst>
                <a:path w="403860" h="2807334">
                  <a:moveTo>
                    <a:pt x="0" y="0"/>
                  </a:moveTo>
                  <a:lnTo>
                    <a:pt x="0" y="2807003"/>
                  </a:lnTo>
                  <a:lnTo>
                    <a:pt x="403648" y="2807003"/>
                  </a:lnTo>
                </a:path>
              </a:pathLst>
            </a:custGeom>
            <a:ln w="10054">
              <a:solidFill>
                <a:srgbClr val="EC7C30"/>
              </a:solidFill>
            </a:ln>
          </p:spPr>
          <p:txBody>
            <a:bodyPr wrap="square" lIns="0" tIns="0" rIns="0" bIns="0" rtlCol="0"/>
            <a:lstStyle/>
            <a:p>
              <a:endParaRPr/>
            </a:p>
          </p:txBody>
        </p:sp>
        <p:sp>
          <p:nvSpPr>
            <p:cNvPr id="14" name="object 14"/>
            <p:cNvSpPr/>
            <p:nvPr/>
          </p:nvSpPr>
          <p:spPr>
            <a:xfrm>
              <a:off x="2274844" y="6091808"/>
              <a:ext cx="3230245" cy="863600"/>
            </a:xfrm>
            <a:custGeom>
              <a:avLst/>
              <a:gdLst/>
              <a:ahLst/>
              <a:cxnLst/>
              <a:rect l="l" t="t" r="r" b="b"/>
              <a:pathLst>
                <a:path w="3230245" h="863600">
                  <a:moveTo>
                    <a:pt x="0" y="86301"/>
                  </a:moveTo>
                  <a:lnTo>
                    <a:pt x="6783" y="52712"/>
                  </a:lnTo>
                  <a:lnTo>
                    <a:pt x="25280" y="25280"/>
                  </a:lnTo>
                  <a:lnTo>
                    <a:pt x="52712" y="6783"/>
                  </a:lnTo>
                  <a:lnTo>
                    <a:pt x="86301" y="0"/>
                  </a:lnTo>
                  <a:lnTo>
                    <a:pt x="3143726" y="0"/>
                  </a:lnTo>
                  <a:lnTo>
                    <a:pt x="3177315" y="6783"/>
                  </a:lnTo>
                  <a:lnTo>
                    <a:pt x="3204748" y="25280"/>
                  </a:lnTo>
                  <a:lnTo>
                    <a:pt x="3223245" y="52712"/>
                  </a:lnTo>
                  <a:lnTo>
                    <a:pt x="3230028" y="86301"/>
                  </a:lnTo>
                  <a:lnTo>
                    <a:pt x="3230028" y="777133"/>
                  </a:lnTo>
                  <a:lnTo>
                    <a:pt x="3223245" y="810722"/>
                  </a:lnTo>
                  <a:lnTo>
                    <a:pt x="3204748" y="838155"/>
                  </a:lnTo>
                  <a:lnTo>
                    <a:pt x="3177315" y="856652"/>
                  </a:lnTo>
                  <a:lnTo>
                    <a:pt x="3143726" y="863435"/>
                  </a:lnTo>
                  <a:lnTo>
                    <a:pt x="86301" y="863435"/>
                  </a:lnTo>
                  <a:lnTo>
                    <a:pt x="52712" y="856652"/>
                  </a:lnTo>
                  <a:lnTo>
                    <a:pt x="25280" y="838155"/>
                  </a:lnTo>
                  <a:lnTo>
                    <a:pt x="6783" y="810722"/>
                  </a:lnTo>
                  <a:lnTo>
                    <a:pt x="0" y="777133"/>
                  </a:lnTo>
                  <a:lnTo>
                    <a:pt x="0" y="86301"/>
                  </a:lnTo>
                  <a:close/>
                </a:path>
              </a:pathLst>
            </a:custGeom>
            <a:ln w="10054">
              <a:solidFill>
                <a:srgbClr val="FFC000"/>
              </a:solidFill>
            </a:ln>
          </p:spPr>
          <p:txBody>
            <a:bodyPr wrap="square" lIns="0" tIns="0" rIns="0" bIns="0" rtlCol="0"/>
            <a:lstStyle/>
            <a:p>
              <a:endParaRPr/>
            </a:p>
          </p:txBody>
        </p:sp>
      </p:grpSp>
      <p:sp>
        <p:nvSpPr>
          <p:cNvPr id="15" name="object 15"/>
          <p:cNvSpPr txBox="1"/>
          <p:nvPr/>
        </p:nvSpPr>
        <p:spPr>
          <a:xfrm>
            <a:off x="2410659" y="6219663"/>
            <a:ext cx="2956560" cy="555625"/>
          </a:xfrm>
          <a:prstGeom prst="rect">
            <a:avLst/>
          </a:prstGeom>
        </p:spPr>
        <p:txBody>
          <a:bodyPr vert="horz" wrap="square" lIns="0" tIns="39370" rIns="0" bIns="0" rtlCol="0">
            <a:spAutoFit/>
          </a:bodyPr>
          <a:lstStyle/>
          <a:p>
            <a:pPr marL="678180" marR="5080" indent="-666115">
              <a:lnSpc>
                <a:spcPts val="2000"/>
              </a:lnSpc>
              <a:spcBef>
                <a:spcPts val="310"/>
              </a:spcBef>
            </a:pPr>
            <a:r>
              <a:rPr sz="1800" spc="-5" dirty="0">
                <a:latin typeface="Calibri"/>
                <a:cs typeface="Calibri"/>
              </a:rPr>
              <a:t>Sulama-gübreleme-otomasyon, </a:t>
            </a:r>
            <a:r>
              <a:rPr sz="1800" spc="-395" dirty="0">
                <a:latin typeface="Calibri"/>
                <a:cs typeface="Calibri"/>
              </a:rPr>
              <a:t> </a:t>
            </a:r>
            <a:r>
              <a:rPr sz="1800" spc="-10" dirty="0">
                <a:latin typeface="Calibri"/>
                <a:cs typeface="Calibri"/>
              </a:rPr>
              <a:t>dezenfeksiyon</a:t>
            </a:r>
            <a:r>
              <a:rPr sz="1800" spc="15" dirty="0">
                <a:latin typeface="Calibri"/>
                <a:cs typeface="Calibri"/>
              </a:rPr>
              <a:t> </a:t>
            </a:r>
            <a:r>
              <a:rPr sz="1800" spc="5" dirty="0">
                <a:latin typeface="Calibri"/>
                <a:cs typeface="Calibri"/>
              </a:rPr>
              <a:t>vb</a:t>
            </a:r>
            <a:endParaRPr sz="1800">
              <a:latin typeface="Calibri"/>
              <a:cs typeface="Calibri"/>
            </a:endParaRPr>
          </a:p>
        </p:txBody>
      </p:sp>
      <p:sp>
        <p:nvSpPr>
          <p:cNvPr id="16" name="object 16"/>
          <p:cNvSpPr/>
          <p:nvPr/>
        </p:nvSpPr>
        <p:spPr>
          <a:xfrm>
            <a:off x="5937219" y="2852982"/>
            <a:ext cx="4037329" cy="863600"/>
          </a:xfrm>
          <a:custGeom>
            <a:avLst/>
            <a:gdLst/>
            <a:ahLst/>
            <a:cxnLst/>
            <a:rect l="l" t="t" r="r" b="b"/>
            <a:pathLst>
              <a:path w="4037329" h="863600">
                <a:moveTo>
                  <a:pt x="3950605" y="0"/>
                </a:moveTo>
                <a:lnTo>
                  <a:pt x="86301" y="0"/>
                </a:lnTo>
                <a:lnTo>
                  <a:pt x="52712" y="6783"/>
                </a:lnTo>
                <a:lnTo>
                  <a:pt x="25280" y="25280"/>
                </a:lnTo>
                <a:lnTo>
                  <a:pt x="6783" y="52712"/>
                </a:lnTo>
                <a:lnTo>
                  <a:pt x="0" y="86301"/>
                </a:lnTo>
                <a:lnTo>
                  <a:pt x="0" y="777133"/>
                </a:lnTo>
                <a:lnTo>
                  <a:pt x="6783" y="810722"/>
                </a:lnTo>
                <a:lnTo>
                  <a:pt x="25280" y="838155"/>
                </a:lnTo>
                <a:lnTo>
                  <a:pt x="52712" y="856652"/>
                </a:lnTo>
                <a:lnTo>
                  <a:pt x="86301" y="863435"/>
                </a:lnTo>
                <a:lnTo>
                  <a:pt x="3950605" y="863435"/>
                </a:lnTo>
                <a:lnTo>
                  <a:pt x="3984194" y="856652"/>
                </a:lnTo>
                <a:lnTo>
                  <a:pt x="4011626" y="838155"/>
                </a:lnTo>
                <a:lnTo>
                  <a:pt x="4030124" y="810722"/>
                </a:lnTo>
                <a:lnTo>
                  <a:pt x="4036907" y="777133"/>
                </a:lnTo>
                <a:lnTo>
                  <a:pt x="4036907" y="86301"/>
                </a:lnTo>
                <a:lnTo>
                  <a:pt x="4030124" y="52712"/>
                </a:lnTo>
                <a:lnTo>
                  <a:pt x="4011626" y="25280"/>
                </a:lnTo>
                <a:lnTo>
                  <a:pt x="3984194" y="6783"/>
                </a:lnTo>
                <a:lnTo>
                  <a:pt x="3950605" y="0"/>
                </a:lnTo>
                <a:close/>
              </a:path>
            </a:pathLst>
          </a:custGeom>
          <a:solidFill>
            <a:srgbClr val="A4A4A4"/>
          </a:solidFill>
        </p:spPr>
        <p:txBody>
          <a:bodyPr wrap="square" lIns="0" tIns="0" rIns="0" bIns="0" rtlCol="0"/>
          <a:lstStyle/>
          <a:p>
            <a:endParaRPr/>
          </a:p>
        </p:txBody>
      </p:sp>
      <p:sp>
        <p:nvSpPr>
          <p:cNvPr id="17" name="object 17"/>
          <p:cNvSpPr txBox="1"/>
          <p:nvPr/>
        </p:nvSpPr>
        <p:spPr>
          <a:xfrm>
            <a:off x="6942020" y="3016761"/>
            <a:ext cx="2026920" cy="452755"/>
          </a:xfrm>
          <a:prstGeom prst="rect">
            <a:avLst/>
          </a:prstGeom>
        </p:spPr>
        <p:txBody>
          <a:bodyPr vert="horz" wrap="square" lIns="0" tIns="12700" rIns="0" bIns="0" rtlCol="0">
            <a:spAutoFit/>
          </a:bodyPr>
          <a:lstStyle/>
          <a:p>
            <a:pPr marL="12700">
              <a:lnSpc>
                <a:spcPct val="100000"/>
              </a:lnSpc>
              <a:spcBef>
                <a:spcPts val="100"/>
              </a:spcBef>
            </a:pPr>
            <a:r>
              <a:rPr sz="2800" spc="-40" dirty="0">
                <a:solidFill>
                  <a:srgbClr val="FFFFFF"/>
                </a:solidFill>
                <a:latin typeface="Calibri"/>
                <a:cs typeface="Calibri"/>
              </a:rPr>
              <a:t>SANAYİ</a:t>
            </a:r>
            <a:r>
              <a:rPr sz="2800" spc="-80" dirty="0">
                <a:solidFill>
                  <a:srgbClr val="FFFFFF"/>
                </a:solidFill>
                <a:latin typeface="Calibri"/>
                <a:cs typeface="Calibri"/>
              </a:rPr>
              <a:t> </a:t>
            </a:r>
            <a:r>
              <a:rPr sz="2800" dirty="0">
                <a:solidFill>
                  <a:srgbClr val="FFFFFF"/>
                </a:solidFill>
                <a:latin typeface="Calibri"/>
                <a:cs typeface="Calibri"/>
              </a:rPr>
              <a:t>ALANI</a:t>
            </a:r>
            <a:endParaRPr sz="2800">
              <a:latin typeface="Calibri"/>
              <a:cs typeface="Calibri"/>
            </a:endParaRPr>
          </a:p>
        </p:txBody>
      </p:sp>
      <p:grpSp>
        <p:nvGrpSpPr>
          <p:cNvPr id="18" name="object 18"/>
          <p:cNvGrpSpPr/>
          <p:nvPr/>
        </p:nvGrpSpPr>
        <p:grpSpPr>
          <a:xfrm>
            <a:off x="6335579" y="3711337"/>
            <a:ext cx="3643629" cy="1090295"/>
            <a:chOff x="6335579" y="3711337"/>
            <a:chExt cx="3643629" cy="1090295"/>
          </a:xfrm>
        </p:grpSpPr>
        <p:sp>
          <p:nvSpPr>
            <p:cNvPr id="19" name="object 19"/>
            <p:cNvSpPr/>
            <p:nvPr/>
          </p:nvSpPr>
          <p:spPr>
            <a:xfrm>
              <a:off x="6340659" y="3716417"/>
              <a:ext cx="403860" cy="648335"/>
            </a:xfrm>
            <a:custGeom>
              <a:avLst/>
              <a:gdLst/>
              <a:ahLst/>
              <a:cxnLst/>
              <a:rect l="l" t="t" r="r" b="b"/>
              <a:pathLst>
                <a:path w="403859" h="648335">
                  <a:moveTo>
                    <a:pt x="0" y="0"/>
                  </a:moveTo>
                  <a:lnTo>
                    <a:pt x="0" y="647786"/>
                  </a:lnTo>
                  <a:lnTo>
                    <a:pt x="403648" y="647786"/>
                  </a:lnTo>
                </a:path>
              </a:pathLst>
            </a:custGeom>
            <a:ln w="10054">
              <a:solidFill>
                <a:srgbClr val="EC7C30"/>
              </a:solidFill>
            </a:ln>
          </p:spPr>
          <p:txBody>
            <a:bodyPr wrap="square" lIns="0" tIns="0" rIns="0" bIns="0" rtlCol="0"/>
            <a:lstStyle/>
            <a:p>
              <a:endParaRPr/>
            </a:p>
          </p:txBody>
        </p:sp>
        <p:sp>
          <p:nvSpPr>
            <p:cNvPr id="20" name="object 20"/>
            <p:cNvSpPr/>
            <p:nvPr/>
          </p:nvSpPr>
          <p:spPr>
            <a:xfrm>
              <a:off x="6744098" y="3932590"/>
              <a:ext cx="3230245" cy="863600"/>
            </a:xfrm>
            <a:custGeom>
              <a:avLst/>
              <a:gdLst/>
              <a:ahLst/>
              <a:cxnLst/>
              <a:rect l="l" t="t" r="r" b="b"/>
              <a:pathLst>
                <a:path w="3230245" h="863600">
                  <a:moveTo>
                    <a:pt x="0" y="86301"/>
                  </a:moveTo>
                  <a:lnTo>
                    <a:pt x="6783" y="52712"/>
                  </a:lnTo>
                  <a:lnTo>
                    <a:pt x="25280" y="25280"/>
                  </a:lnTo>
                  <a:lnTo>
                    <a:pt x="52712" y="6783"/>
                  </a:lnTo>
                  <a:lnTo>
                    <a:pt x="86301" y="0"/>
                  </a:lnTo>
                  <a:lnTo>
                    <a:pt x="3143726" y="0"/>
                  </a:lnTo>
                  <a:lnTo>
                    <a:pt x="3177315" y="6783"/>
                  </a:lnTo>
                  <a:lnTo>
                    <a:pt x="3204748" y="25280"/>
                  </a:lnTo>
                  <a:lnTo>
                    <a:pt x="3223245" y="52712"/>
                  </a:lnTo>
                  <a:lnTo>
                    <a:pt x="3230028" y="86301"/>
                  </a:lnTo>
                  <a:lnTo>
                    <a:pt x="3230028" y="777133"/>
                  </a:lnTo>
                  <a:lnTo>
                    <a:pt x="3223245" y="810722"/>
                  </a:lnTo>
                  <a:lnTo>
                    <a:pt x="3204748" y="838155"/>
                  </a:lnTo>
                  <a:lnTo>
                    <a:pt x="3177315" y="856652"/>
                  </a:lnTo>
                  <a:lnTo>
                    <a:pt x="3143726" y="863435"/>
                  </a:lnTo>
                  <a:lnTo>
                    <a:pt x="86301" y="863435"/>
                  </a:lnTo>
                  <a:lnTo>
                    <a:pt x="52712" y="856652"/>
                  </a:lnTo>
                  <a:lnTo>
                    <a:pt x="25280" y="838155"/>
                  </a:lnTo>
                  <a:lnTo>
                    <a:pt x="6783" y="810722"/>
                  </a:lnTo>
                  <a:lnTo>
                    <a:pt x="0" y="777133"/>
                  </a:lnTo>
                  <a:lnTo>
                    <a:pt x="0" y="86301"/>
                  </a:lnTo>
                  <a:close/>
                </a:path>
              </a:pathLst>
            </a:custGeom>
            <a:ln w="10054">
              <a:solidFill>
                <a:srgbClr val="4471C4"/>
              </a:solidFill>
            </a:ln>
          </p:spPr>
          <p:txBody>
            <a:bodyPr wrap="square" lIns="0" tIns="0" rIns="0" bIns="0" rtlCol="0"/>
            <a:lstStyle/>
            <a:p>
              <a:endParaRPr/>
            </a:p>
          </p:txBody>
        </p:sp>
      </p:grpSp>
      <p:sp>
        <p:nvSpPr>
          <p:cNvPr id="21" name="object 21"/>
          <p:cNvSpPr txBox="1"/>
          <p:nvPr/>
        </p:nvSpPr>
        <p:spPr>
          <a:xfrm>
            <a:off x="7041832" y="4060131"/>
            <a:ext cx="2633980" cy="555625"/>
          </a:xfrm>
          <a:prstGeom prst="rect">
            <a:avLst/>
          </a:prstGeom>
        </p:spPr>
        <p:txBody>
          <a:bodyPr vert="horz" wrap="square" lIns="0" tIns="13970" rIns="0" bIns="0" rtlCol="0">
            <a:spAutoFit/>
          </a:bodyPr>
          <a:lstStyle/>
          <a:p>
            <a:pPr algn="ctr">
              <a:lnSpc>
                <a:spcPts val="2080"/>
              </a:lnSpc>
              <a:spcBef>
                <a:spcPts val="110"/>
              </a:spcBef>
            </a:pPr>
            <a:r>
              <a:rPr sz="1800" spc="5" dirty="0">
                <a:latin typeface="Calibri"/>
                <a:cs typeface="Calibri"/>
              </a:rPr>
              <a:t>Ürün</a:t>
            </a:r>
            <a:r>
              <a:rPr sz="1800" spc="-10" dirty="0">
                <a:latin typeface="Calibri"/>
                <a:cs typeface="Calibri"/>
              </a:rPr>
              <a:t> </a:t>
            </a:r>
            <a:r>
              <a:rPr sz="1800" spc="-20" dirty="0">
                <a:latin typeface="Calibri"/>
                <a:cs typeface="Calibri"/>
              </a:rPr>
              <a:t>tasnif,</a:t>
            </a:r>
            <a:r>
              <a:rPr sz="1800" spc="-15" dirty="0">
                <a:latin typeface="Calibri"/>
                <a:cs typeface="Calibri"/>
              </a:rPr>
              <a:t> </a:t>
            </a:r>
            <a:r>
              <a:rPr sz="1800" spc="5" dirty="0">
                <a:latin typeface="Calibri"/>
                <a:cs typeface="Calibri"/>
              </a:rPr>
              <a:t>ambalajlama</a:t>
            </a:r>
            <a:r>
              <a:rPr sz="1800" spc="-10" dirty="0">
                <a:latin typeface="Calibri"/>
                <a:cs typeface="Calibri"/>
              </a:rPr>
              <a:t> </a:t>
            </a:r>
            <a:r>
              <a:rPr sz="1800" spc="-5" dirty="0">
                <a:latin typeface="Calibri"/>
                <a:cs typeface="Calibri"/>
              </a:rPr>
              <a:t>ve</a:t>
            </a:r>
            <a:endParaRPr sz="1800">
              <a:latin typeface="Calibri"/>
              <a:cs typeface="Calibri"/>
            </a:endParaRPr>
          </a:p>
          <a:p>
            <a:pPr algn="ctr">
              <a:lnSpc>
                <a:spcPts val="2080"/>
              </a:lnSpc>
            </a:pPr>
            <a:r>
              <a:rPr sz="1800" spc="-5" dirty="0">
                <a:latin typeface="Calibri"/>
                <a:cs typeface="Calibri"/>
              </a:rPr>
              <a:t>paketleme</a:t>
            </a:r>
            <a:r>
              <a:rPr sz="1800" spc="-25" dirty="0">
                <a:latin typeface="Calibri"/>
                <a:cs typeface="Calibri"/>
              </a:rPr>
              <a:t> </a:t>
            </a:r>
            <a:r>
              <a:rPr sz="1800" dirty="0">
                <a:latin typeface="Calibri"/>
                <a:cs typeface="Calibri"/>
              </a:rPr>
              <a:t>tesisi</a:t>
            </a:r>
            <a:endParaRPr sz="1800">
              <a:latin typeface="Calibri"/>
              <a:cs typeface="Calibri"/>
            </a:endParaRPr>
          </a:p>
        </p:txBody>
      </p:sp>
      <p:grpSp>
        <p:nvGrpSpPr>
          <p:cNvPr id="22" name="object 22"/>
          <p:cNvGrpSpPr/>
          <p:nvPr/>
        </p:nvGrpSpPr>
        <p:grpSpPr>
          <a:xfrm>
            <a:off x="6335579" y="3711337"/>
            <a:ext cx="3643629" cy="2169795"/>
            <a:chOff x="6335579" y="3711337"/>
            <a:chExt cx="3643629" cy="2169795"/>
          </a:xfrm>
        </p:grpSpPr>
        <p:sp>
          <p:nvSpPr>
            <p:cNvPr id="23" name="object 23"/>
            <p:cNvSpPr/>
            <p:nvPr/>
          </p:nvSpPr>
          <p:spPr>
            <a:xfrm>
              <a:off x="6340659" y="3716417"/>
              <a:ext cx="403860" cy="1727835"/>
            </a:xfrm>
            <a:custGeom>
              <a:avLst/>
              <a:gdLst/>
              <a:ahLst/>
              <a:cxnLst/>
              <a:rect l="l" t="t" r="r" b="b"/>
              <a:pathLst>
                <a:path w="403859" h="1727835">
                  <a:moveTo>
                    <a:pt x="0" y="0"/>
                  </a:moveTo>
                  <a:lnTo>
                    <a:pt x="0" y="1727394"/>
                  </a:lnTo>
                  <a:lnTo>
                    <a:pt x="403648" y="1727394"/>
                  </a:lnTo>
                </a:path>
              </a:pathLst>
            </a:custGeom>
            <a:ln w="10054">
              <a:solidFill>
                <a:srgbClr val="EC7C30"/>
              </a:solidFill>
            </a:ln>
          </p:spPr>
          <p:txBody>
            <a:bodyPr wrap="square" lIns="0" tIns="0" rIns="0" bIns="0" rtlCol="0"/>
            <a:lstStyle/>
            <a:p>
              <a:endParaRPr/>
            </a:p>
          </p:txBody>
        </p:sp>
        <p:sp>
          <p:nvSpPr>
            <p:cNvPr id="24" name="object 24"/>
            <p:cNvSpPr/>
            <p:nvPr/>
          </p:nvSpPr>
          <p:spPr>
            <a:xfrm>
              <a:off x="6744098" y="5012199"/>
              <a:ext cx="3230245" cy="863600"/>
            </a:xfrm>
            <a:custGeom>
              <a:avLst/>
              <a:gdLst/>
              <a:ahLst/>
              <a:cxnLst/>
              <a:rect l="l" t="t" r="r" b="b"/>
              <a:pathLst>
                <a:path w="3230245" h="863600">
                  <a:moveTo>
                    <a:pt x="0" y="86301"/>
                  </a:moveTo>
                  <a:lnTo>
                    <a:pt x="6783" y="52712"/>
                  </a:lnTo>
                  <a:lnTo>
                    <a:pt x="25280" y="25280"/>
                  </a:lnTo>
                  <a:lnTo>
                    <a:pt x="52712" y="6783"/>
                  </a:lnTo>
                  <a:lnTo>
                    <a:pt x="86301" y="0"/>
                  </a:lnTo>
                  <a:lnTo>
                    <a:pt x="3143726" y="0"/>
                  </a:lnTo>
                  <a:lnTo>
                    <a:pt x="3177315" y="6783"/>
                  </a:lnTo>
                  <a:lnTo>
                    <a:pt x="3204748" y="25280"/>
                  </a:lnTo>
                  <a:lnTo>
                    <a:pt x="3223245" y="52712"/>
                  </a:lnTo>
                  <a:lnTo>
                    <a:pt x="3230028" y="86301"/>
                  </a:lnTo>
                  <a:lnTo>
                    <a:pt x="3230028" y="777133"/>
                  </a:lnTo>
                  <a:lnTo>
                    <a:pt x="3223245" y="810722"/>
                  </a:lnTo>
                  <a:lnTo>
                    <a:pt x="3204748" y="838155"/>
                  </a:lnTo>
                  <a:lnTo>
                    <a:pt x="3177315" y="856652"/>
                  </a:lnTo>
                  <a:lnTo>
                    <a:pt x="3143726" y="863435"/>
                  </a:lnTo>
                  <a:lnTo>
                    <a:pt x="86301" y="863435"/>
                  </a:lnTo>
                  <a:lnTo>
                    <a:pt x="52712" y="856652"/>
                  </a:lnTo>
                  <a:lnTo>
                    <a:pt x="25280" y="838155"/>
                  </a:lnTo>
                  <a:lnTo>
                    <a:pt x="6783" y="810722"/>
                  </a:lnTo>
                  <a:lnTo>
                    <a:pt x="0" y="777133"/>
                  </a:lnTo>
                  <a:lnTo>
                    <a:pt x="0" y="86301"/>
                  </a:lnTo>
                  <a:close/>
                </a:path>
              </a:pathLst>
            </a:custGeom>
            <a:ln w="10054">
              <a:solidFill>
                <a:srgbClr val="6FAC46"/>
              </a:solidFill>
            </a:ln>
          </p:spPr>
          <p:txBody>
            <a:bodyPr wrap="square" lIns="0" tIns="0" rIns="0" bIns="0" rtlCol="0"/>
            <a:lstStyle/>
            <a:p>
              <a:endParaRPr/>
            </a:p>
          </p:txBody>
        </p:sp>
      </p:grpSp>
      <p:sp>
        <p:nvSpPr>
          <p:cNvPr id="25" name="object 25"/>
          <p:cNvSpPr txBox="1"/>
          <p:nvPr/>
        </p:nvSpPr>
        <p:spPr>
          <a:xfrm>
            <a:off x="7406310" y="5266469"/>
            <a:ext cx="1903730" cy="301625"/>
          </a:xfrm>
          <a:prstGeom prst="rect">
            <a:avLst/>
          </a:prstGeom>
        </p:spPr>
        <p:txBody>
          <a:bodyPr vert="horz" wrap="square" lIns="0" tIns="13970" rIns="0" bIns="0" rtlCol="0">
            <a:spAutoFit/>
          </a:bodyPr>
          <a:lstStyle/>
          <a:p>
            <a:pPr marL="12700">
              <a:lnSpc>
                <a:spcPct val="100000"/>
              </a:lnSpc>
              <a:spcBef>
                <a:spcPts val="110"/>
              </a:spcBef>
            </a:pPr>
            <a:r>
              <a:rPr sz="1800" dirty="0">
                <a:latin typeface="Calibri"/>
                <a:cs typeface="Calibri"/>
              </a:rPr>
              <a:t>Soğuk</a:t>
            </a:r>
            <a:r>
              <a:rPr sz="1800" spc="-25" dirty="0">
                <a:latin typeface="Calibri"/>
                <a:cs typeface="Calibri"/>
              </a:rPr>
              <a:t> </a:t>
            </a:r>
            <a:r>
              <a:rPr sz="1800" spc="-15" dirty="0">
                <a:latin typeface="Calibri"/>
                <a:cs typeface="Calibri"/>
              </a:rPr>
              <a:t>hava</a:t>
            </a:r>
            <a:r>
              <a:rPr sz="1800" spc="-20" dirty="0">
                <a:latin typeface="Calibri"/>
                <a:cs typeface="Calibri"/>
              </a:rPr>
              <a:t> </a:t>
            </a:r>
            <a:r>
              <a:rPr sz="1800" dirty="0">
                <a:latin typeface="Calibri"/>
                <a:cs typeface="Calibri"/>
              </a:rPr>
              <a:t>depoları</a:t>
            </a:r>
            <a:endParaRPr sz="1800">
              <a:latin typeface="Calibri"/>
              <a:cs typeface="Calibri"/>
            </a:endParaRPr>
          </a:p>
        </p:txBody>
      </p:sp>
      <p:sp>
        <p:nvSpPr>
          <p:cNvPr id="26" name="object 26"/>
          <p:cNvSpPr/>
          <p:nvPr/>
        </p:nvSpPr>
        <p:spPr>
          <a:xfrm>
            <a:off x="6340659" y="3716418"/>
            <a:ext cx="3633470" cy="3239135"/>
          </a:xfrm>
          <a:custGeom>
            <a:avLst/>
            <a:gdLst/>
            <a:ahLst/>
            <a:cxnLst/>
            <a:rect l="l" t="t" r="r" b="b"/>
            <a:pathLst>
              <a:path w="3633470" h="3239134">
                <a:moveTo>
                  <a:pt x="0" y="0"/>
                </a:moveTo>
                <a:lnTo>
                  <a:pt x="0" y="2807003"/>
                </a:lnTo>
                <a:lnTo>
                  <a:pt x="403648" y="2807003"/>
                </a:lnTo>
              </a:path>
              <a:path w="3633470" h="3239134">
                <a:moveTo>
                  <a:pt x="403439" y="2461692"/>
                </a:moveTo>
                <a:lnTo>
                  <a:pt x="410222" y="2428103"/>
                </a:lnTo>
                <a:lnTo>
                  <a:pt x="428719" y="2400671"/>
                </a:lnTo>
                <a:lnTo>
                  <a:pt x="456152" y="2382173"/>
                </a:lnTo>
                <a:lnTo>
                  <a:pt x="489741" y="2375390"/>
                </a:lnTo>
                <a:lnTo>
                  <a:pt x="3547166" y="2375390"/>
                </a:lnTo>
                <a:lnTo>
                  <a:pt x="3580755" y="2382173"/>
                </a:lnTo>
                <a:lnTo>
                  <a:pt x="3608187" y="2400671"/>
                </a:lnTo>
                <a:lnTo>
                  <a:pt x="3626684" y="2428103"/>
                </a:lnTo>
                <a:lnTo>
                  <a:pt x="3633467" y="2461692"/>
                </a:lnTo>
                <a:lnTo>
                  <a:pt x="3633467" y="3152524"/>
                </a:lnTo>
                <a:lnTo>
                  <a:pt x="3626684" y="3186113"/>
                </a:lnTo>
                <a:lnTo>
                  <a:pt x="3608187" y="3213545"/>
                </a:lnTo>
                <a:lnTo>
                  <a:pt x="3580755" y="3232043"/>
                </a:lnTo>
                <a:lnTo>
                  <a:pt x="3547166" y="3238826"/>
                </a:lnTo>
                <a:lnTo>
                  <a:pt x="489741" y="3238826"/>
                </a:lnTo>
                <a:lnTo>
                  <a:pt x="456152" y="3232043"/>
                </a:lnTo>
                <a:lnTo>
                  <a:pt x="428719" y="3213545"/>
                </a:lnTo>
                <a:lnTo>
                  <a:pt x="410222" y="3186113"/>
                </a:lnTo>
                <a:lnTo>
                  <a:pt x="403439" y="3152524"/>
                </a:lnTo>
                <a:lnTo>
                  <a:pt x="403439" y="2461692"/>
                </a:lnTo>
                <a:close/>
              </a:path>
            </a:pathLst>
          </a:custGeom>
          <a:ln w="10054">
            <a:solidFill>
              <a:srgbClr val="EC7C30"/>
            </a:solidFill>
          </a:ln>
        </p:spPr>
        <p:txBody>
          <a:bodyPr wrap="square" lIns="0" tIns="0" rIns="0" bIns="0" rtlCol="0"/>
          <a:lstStyle/>
          <a:p>
            <a:endParaRPr/>
          </a:p>
        </p:txBody>
      </p:sp>
      <p:sp>
        <p:nvSpPr>
          <p:cNvPr id="27" name="object 27"/>
          <p:cNvSpPr txBox="1"/>
          <p:nvPr/>
        </p:nvSpPr>
        <p:spPr>
          <a:xfrm>
            <a:off x="6961396" y="6219663"/>
            <a:ext cx="2792730" cy="555625"/>
          </a:xfrm>
          <a:prstGeom prst="rect">
            <a:avLst/>
          </a:prstGeom>
        </p:spPr>
        <p:txBody>
          <a:bodyPr vert="horz" wrap="square" lIns="0" tIns="39370" rIns="0" bIns="0" rtlCol="0">
            <a:spAutoFit/>
          </a:bodyPr>
          <a:lstStyle/>
          <a:p>
            <a:pPr marL="820419" marR="5080" indent="-808355">
              <a:lnSpc>
                <a:spcPts val="2000"/>
              </a:lnSpc>
              <a:spcBef>
                <a:spcPts val="310"/>
              </a:spcBef>
            </a:pPr>
            <a:r>
              <a:rPr sz="1800" dirty="0">
                <a:latin typeface="Calibri"/>
                <a:cs typeface="Calibri"/>
              </a:rPr>
              <a:t>Sıvı </a:t>
            </a:r>
            <a:r>
              <a:rPr sz="1800" spc="-5" dirty="0">
                <a:latin typeface="Calibri"/>
                <a:cs typeface="Calibri"/>
              </a:rPr>
              <a:t>karbondioksit ve kuru </a:t>
            </a:r>
            <a:r>
              <a:rPr sz="1800" dirty="0">
                <a:latin typeface="Calibri"/>
                <a:cs typeface="Calibri"/>
              </a:rPr>
              <a:t>buz </a:t>
            </a:r>
            <a:r>
              <a:rPr sz="1800" spc="-395" dirty="0">
                <a:latin typeface="Calibri"/>
                <a:cs typeface="Calibri"/>
              </a:rPr>
              <a:t> </a:t>
            </a:r>
            <a:r>
              <a:rPr sz="1800" spc="-5" dirty="0">
                <a:latin typeface="Calibri"/>
                <a:cs typeface="Calibri"/>
              </a:rPr>
              <a:t>üretim </a:t>
            </a:r>
            <a:r>
              <a:rPr sz="1800" dirty="0">
                <a:latin typeface="Calibri"/>
                <a:cs typeface="Calibri"/>
              </a:rPr>
              <a:t>tesisi</a:t>
            </a:r>
            <a:endParaRPr sz="1800">
              <a:latin typeface="Calibri"/>
              <a:cs typeface="Calibri"/>
            </a:endParaRPr>
          </a:p>
        </p:txBody>
      </p:sp>
      <p:grpSp>
        <p:nvGrpSpPr>
          <p:cNvPr id="28" name="object 28"/>
          <p:cNvGrpSpPr/>
          <p:nvPr/>
        </p:nvGrpSpPr>
        <p:grpSpPr>
          <a:xfrm>
            <a:off x="6335579" y="3711337"/>
            <a:ext cx="3643629" cy="4328795"/>
            <a:chOff x="6335579" y="3711337"/>
            <a:chExt cx="3643629" cy="4328795"/>
          </a:xfrm>
        </p:grpSpPr>
        <p:sp>
          <p:nvSpPr>
            <p:cNvPr id="29" name="object 29"/>
            <p:cNvSpPr/>
            <p:nvPr/>
          </p:nvSpPr>
          <p:spPr>
            <a:xfrm>
              <a:off x="6340659" y="3716417"/>
              <a:ext cx="403860" cy="3886835"/>
            </a:xfrm>
            <a:custGeom>
              <a:avLst/>
              <a:gdLst/>
              <a:ahLst/>
              <a:cxnLst/>
              <a:rect l="l" t="t" r="r" b="b"/>
              <a:pathLst>
                <a:path w="403859" h="3886834">
                  <a:moveTo>
                    <a:pt x="0" y="0"/>
                  </a:moveTo>
                  <a:lnTo>
                    <a:pt x="0" y="3886612"/>
                  </a:lnTo>
                  <a:lnTo>
                    <a:pt x="403648" y="3886612"/>
                  </a:lnTo>
                </a:path>
              </a:pathLst>
            </a:custGeom>
            <a:ln w="10054">
              <a:solidFill>
                <a:srgbClr val="EC7C30"/>
              </a:solidFill>
            </a:ln>
          </p:spPr>
          <p:txBody>
            <a:bodyPr wrap="square" lIns="0" tIns="0" rIns="0" bIns="0" rtlCol="0"/>
            <a:lstStyle/>
            <a:p>
              <a:endParaRPr/>
            </a:p>
          </p:txBody>
        </p:sp>
        <p:sp>
          <p:nvSpPr>
            <p:cNvPr id="30" name="object 30"/>
            <p:cNvSpPr/>
            <p:nvPr/>
          </p:nvSpPr>
          <p:spPr>
            <a:xfrm>
              <a:off x="6744098" y="7171417"/>
              <a:ext cx="3230245" cy="863600"/>
            </a:xfrm>
            <a:custGeom>
              <a:avLst/>
              <a:gdLst/>
              <a:ahLst/>
              <a:cxnLst/>
              <a:rect l="l" t="t" r="r" b="b"/>
              <a:pathLst>
                <a:path w="3230245" h="863600">
                  <a:moveTo>
                    <a:pt x="0" y="86301"/>
                  </a:moveTo>
                  <a:lnTo>
                    <a:pt x="6783" y="52712"/>
                  </a:lnTo>
                  <a:lnTo>
                    <a:pt x="25280" y="25280"/>
                  </a:lnTo>
                  <a:lnTo>
                    <a:pt x="52712" y="6783"/>
                  </a:lnTo>
                  <a:lnTo>
                    <a:pt x="86301" y="0"/>
                  </a:lnTo>
                  <a:lnTo>
                    <a:pt x="3143726" y="0"/>
                  </a:lnTo>
                  <a:lnTo>
                    <a:pt x="3177315" y="6783"/>
                  </a:lnTo>
                  <a:lnTo>
                    <a:pt x="3204748" y="25280"/>
                  </a:lnTo>
                  <a:lnTo>
                    <a:pt x="3223245" y="52712"/>
                  </a:lnTo>
                  <a:lnTo>
                    <a:pt x="3230028" y="86301"/>
                  </a:lnTo>
                  <a:lnTo>
                    <a:pt x="3230028" y="777133"/>
                  </a:lnTo>
                  <a:lnTo>
                    <a:pt x="3223245" y="810722"/>
                  </a:lnTo>
                  <a:lnTo>
                    <a:pt x="3204748" y="838155"/>
                  </a:lnTo>
                  <a:lnTo>
                    <a:pt x="3177315" y="856652"/>
                  </a:lnTo>
                  <a:lnTo>
                    <a:pt x="3143726" y="863435"/>
                  </a:lnTo>
                  <a:lnTo>
                    <a:pt x="86301" y="863435"/>
                  </a:lnTo>
                  <a:lnTo>
                    <a:pt x="52712" y="856652"/>
                  </a:lnTo>
                  <a:lnTo>
                    <a:pt x="25280" y="838155"/>
                  </a:lnTo>
                  <a:lnTo>
                    <a:pt x="6783" y="810722"/>
                  </a:lnTo>
                  <a:lnTo>
                    <a:pt x="0" y="777133"/>
                  </a:lnTo>
                  <a:lnTo>
                    <a:pt x="0" y="86301"/>
                  </a:lnTo>
                  <a:close/>
                </a:path>
              </a:pathLst>
            </a:custGeom>
            <a:ln w="10054">
              <a:solidFill>
                <a:srgbClr val="A4A4A4"/>
              </a:solidFill>
            </a:ln>
          </p:spPr>
          <p:txBody>
            <a:bodyPr wrap="square" lIns="0" tIns="0" rIns="0" bIns="0" rtlCol="0"/>
            <a:lstStyle/>
            <a:p>
              <a:endParaRPr/>
            </a:p>
          </p:txBody>
        </p:sp>
      </p:grpSp>
      <p:sp>
        <p:nvSpPr>
          <p:cNvPr id="31" name="object 31"/>
          <p:cNvSpPr txBox="1"/>
          <p:nvPr/>
        </p:nvSpPr>
        <p:spPr>
          <a:xfrm>
            <a:off x="6958882" y="7425896"/>
            <a:ext cx="2800985" cy="301625"/>
          </a:xfrm>
          <a:prstGeom prst="rect">
            <a:avLst/>
          </a:prstGeom>
        </p:spPr>
        <p:txBody>
          <a:bodyPr vert="horz" wrap="square" lIns="0" tIns="13970" rIns="0" bIns="0" rtlCol="0">
            <a:spAutoFit/>
          </a:bodyPr>
          <a:lstStyle/>
          <a:p>
            <a:pPr marL="12700">
              <a:lnSpc>
                <a:spcPct val="100000"/>
              </a:lnSpc>
              <a:spcBef>
                <a:spcPts val="110"/>
              </a:spcBef>
            </a:pPr>
            <a:r>
              <a:rPr sz="1800" spc="5" dirty="0">
                <a:latin typeface="Calibri"/>
                <a:cs typeface="Calibri"/>
              </a:rPr>
              <a:t>Ürün</a:t>
            </a:r>
            <a:r>
              <a:rPr sz="1800" dirty="0">
                <a:latin typeface="Calibri"/>
                <a:cs typeface="Calibri"/>
              </a:rPr>
              <a:t> işleme</a:t>
            </a:r>
            <a:r>
              <a:rPr sz="1800" spc="-5" dirty="0">
                <a:latin typeface="Calibri"/>
                <a:cs typeface="Calibri"/>
              </a:rPr>
              <a:t> ve kurutma </a:t>
            </a:r>
            <a:r>
              <a:rPr sz="1800" dirty="0">
                <a:latin typeface="Calibri"/>
                <a:cs typeface="Calibri"/>
              </a:rPr>
              <a:t>tesisi</a:t>
            </a:r>
            <a:endParaRPr sz="1800">
              <a:latin typeface="Calibri"/>
              <a:cs typeface="Calibri"/>
            </a:endParaRPr>
          </a:p>
        </p:txBody>
      </p:sp>
      <p:grpSp>
        <p:nvGrpSpPr>
          <p:cNvPr id="32" name="object 32"/>
          <p:cNvGrpSpPr/>
          <p:nvPr/>
        </p:nvGrpSpPr>
        <p:grpSpPr>
          <a:xfrm>
            <a:off x="6335631" y="3711390"/>
            <a:ext cx="3639820" cy="5408295"/>
            <a:chOff x="6335631" y="3711390"/>
            <a:chExt cx="3639820" cy="5408295"/>
          </a:xfrm>
        </p:grpSpPr>
        <p:sp>
          <p:nvSpPr>
            <p:cNvPr id="33" name="object 33"/>
            <p:cNvSpPr/>
            <p:nvPr/>
          </p:nvSpPr>
          <p:spPr>
            <a:xfrm>
              <a:off x="6340659" y="3716418"/>
              <a:ext cx="403860" cy="4966335"/>
            </a:xfrm>
            <a:custGeom>
              <a:avLst/>
              <a:gdLst/>
              <a:ahLst/>
              <a:cxnLst/>
              <a:rect l="l" t="t" r="r" b="b"/>
              <a:pathLst>
                <a:path w="403859" h="4966334">
                  <a:moveTo>
                    <a:pt x="0" y="0"/>
                  </a:moveTo>
                  <a:lnTo>
                    <a:pt x="0" y="4966221"/>
                  </a:lnTo>
                  <a:lnTo>
                    <a:pt x="403648" y="4966221"/>
                  </a:lnTo>
                </a:path>
              </a:pathLst>
            </a:custGeom>
            <a:ln w="10054">
              <a:solidFill>
                <a:srgbClr val="EC7C30"/>
              </a:solidFill>
            </a:ln>
          </p:spPr>
          <p:txBody>
            <a:bodyPr wrap="square" lIns="0" tIns="0" rIns="0" bIns="0" rtlCol="0"/>
            <a:lstStyle/>
            <a:p>
              <a:endParaRPr/>
            </a:p>
          </p:txBody>
        </p:sp>
        <p:sp>
          <p:nvSpPr>
            <p:cNvPr id="34" name="object 34"/>
            <p:cNvSpPr/>
            <p:nvPr/>
          </p:nvSpPr>
          <p:spPr>
            <a:xfrm>
              <a:off x="6744098" y="8251026"/>
              <a:ext cx="3226435" cy="863600"/>
            </a:xfrm>
            <a:custGeom>
              <a:avLst/>
              <a:gdLst/>
              <a:ahLst/>
              <a:cxnLst/>
              <a:rect l="l" t="t" r="r" b="b"/>
              <a:pathLst>
                <a:path w="3226434" h="863600">
                  <a:moveTo>
                    <a:pt x="0" y="86301"/>
                  </a:moveTo>
                  <a:lnTo>
                    <a:pt x="6783" y="52712"/>
                  </a:lnTo>
                  <a:lnTo>
                    <a:pt x="25280" y="25280"/>
                  </a:lnTo>
                  <a:lnTo>
                    <a:pt x="52712" y="6783"/>
                  </a:lnTo>
                  <a:lnTo>
                    <a:pt x="86301" y="0"/>
                  </a:lnTo>
                  <a:lnTo>
                    <a:pt x="3139956" y="0"/>
                  </a:lnTo>
                  <a:lnTo>
                    <a:pt x="3173545" y="6783"/>
                  </a:lnTo>
                  <a:lnTo>
                    <a:pt x="3200977" y="25280"/>
                  </a:lnTo>
                  <a:lnTo>
                    <a:pt x="3219474" y="52712"/>
                  </a:lnTo>
                  <a:lnTo>
                    <a:pt x="3226258" y="86301"/>
                  </a:lnTo>
                  <a:lnTo>
                    <a:pt x="3226258" y="777133"/>
                  </a:lnTo>
                  <a:lnTo>
                    <a:pt x="3219474" y="810722"/>
                  </a:lnTo>
                  <a:lnTo>
                    <a:pt x="3200977" y="838155"/>
                  </a:lnTo>
                  <a:lnTo>
                    <a:pt x="3173545" y="856652"/>
                  </a:lnTo>
                  <a:lnTo>
                    <a:pt x="3139956" y="863435"/>
                  </a:lnTo>
                  <a:lnTo>
                    <a:pt x="86301" y="863435"/>
                  </a:lnTo>
                  <a:lnTo>
                    <a:pt x="52712" y="856652"/>
                  </a:lnTo>
                  <a:lnTo>
                    <a:pt x="25280" y="838155"/>
                  </a:lnTo>
                  <a:lnTo>
                    <a:pt x="6783" y="810722"/>
                  </a:lnTo>
                  <a:lnTo>
                    <a:pt x="0" y="777133"/>
                  </a:lnTo>
                  <a:lnTo>
                    <a:pt x="0" y="86301"/>
                  </a:lnTo>
                  <a:close/>
                </a:path>
              </a:pathLst>
            </a:custGeom>
            <a:ln w="10054">
              <a:solidFill>
                <a:srgbClr val="FFC000"/>
              </a:solidFill>
            </a:ln>
          </p:spPr>
          <p:txBody>
            <a:bodyPr wrap="square" lIns="0" tIns="0" rIns="0" bIns="0" rtlCol="0"/>
            <a:lstStyle/>
            <a:p>
              <a:endParaRPr/>
            </a:p>
          </p:txBody>
        </p:sp>
      </p:grpSp>
      <p:sp>
        <p:nvSpPr>
          <p:cNvPr id="35" name="object 35"/>
          <p:cNvSpPr txBox="1"/>
          <p:nvPr/>
        </p:nvSpPr>
        <p:spPr>
          <a:xfrm>
            <a:off x="7234126" y="8379090"/>
            <a:ext cx="2247265" cy="555625"/>
          </a:xfrm>
          <a:prstGeom prst="rect">
            <a:avLst/>
          </a:prstGeom>
        </p:spPr>
        <p:txBody>
          <a:bodyPr vert="horz" wrap="square" lIns="0" tIns="39370" rIns="0" bIns="0" rtlCol="0">
            <a:spAutoFit/>
          </a:bodyPr>
          <a:lstStyle/>
          <a:p>
            <a:pPr marL="654685" marR="5080" indent="-642620">
              <a:lnSpc>
                <a:spcPts val="2000"/>
              </a:lnSpc>
              <a:spcBef>
                <a:spcPts val="310"/>
              </a:spcBef>
            </a:pPr>
            <a:r>
              <a:rPr sz="1800" dirty="0">
                <a:latin typeface="Calibri"/>
                <a:cs typeface="Calibri"/>
              </a:rPr>
              <a:t>İhtisas </a:t>
            </a:r>
            <a:r>
              <a:rPr sz="1800" spc="-5" dirty="0">
                <a:latin typeface="Calibri"/>
                <a:cs typeface="Calibri"/>
              </a:rPr>
              <a:t>Konusuna </a:t>
            </a:r>
            <a:r>
              <a:rPr sz="1800" dirty="0">
                <a:latin typeface="Calibri"/>
                <a:cs typeface="Calibri"/>
              </a:rPr>
              <a:t>Uygun </a:t>
            </a:r>
            <a:r>
              <a:rPr sz="1800" spc="-400" dirty="0">
                <a:latin typeface="Calibri"/>
                <a:cs typeface="Calibri"/>
              </a:rPr>
              <a:t> </a:t>
            </a:r>
            <a:r>
              <a:rPr sz="1800" dirty="0">
                <a:latin typeface="Calibri"/>
                <a:cs typeface="Calibri"/>
              </a:rPr>
              <a:t>İşletmeler</a:t>
            </a:r>
            <a:endParaRPr sz="1800">
              <a:latin typeface="Calibri"/>
              <a:cs typeface="Calibri"/>
            </a:endParaRPr>
          </a:p>
        </p:txBody>
      </p:sp>
      <p:sp>
        <p:nvSpPr>
          <p:cNvPr id="36" name="object 36"/>
          <p:cNvSpPr txBox="1"/>
          <p:nvPr/>
        </p:nvSpPr>
        <p:spPr>
          <a:xfrm>
            <a:off x="10526262" y="3016761"/>
            <a:ext cx="3797935" cy="452755"/>
          </a:xfrm>
          <a:prstGeom prst="rect">
            <a:avLst/>
          </a:prstGeom>
        </p:spPr>
        <p:txBody>
          <a:bodyPr vert="horz" wrap="square" lIns="0" tIns="12700" rIns="0" bIns="0" rtlCol="0">
            <a:spAutoFit/>
          </a:bodyPr>
          <a:lstStyle/>
          <a:p>
            <a:pPr marL="12700">
              <a:lnSpc>
                <a:spcPct val="100000"/>
              </a:lnSpc>
              <a:spcBef>
                <a:spcPts val="100"/>
              </a:spcBef>
            </a:pPr>
            <a:r>
              <a:rPr sz="2800" spc="-10" dirty="0">
                <a:solidFill>
                  <a:srgbClr val="FFFFFF"/>
                </a:solidFill>
                <a:latin typeface="Calibri"/>
                <a:cs typeface="Calibri"/>
              </a:rPr>
              <a:t>İDARİ</a:t>
            </a:r>
            <a:r>
              <a:rPr sz="2800" spc="-15" dirty="0">
                <a:solidFill>
                  <a:srgbClr val="FFFFFF"/>
                </a:solidFill>
                <a:latin typeface="Calibri"/>
                <a:cs typeface="Calibri"/>
              </a:rPr>
              <a:t> ve</a:t>
            </a:r>
            <a:r>
              <a:rPr sz="2800" spc="-25" dirty="0">
                <a:solidFill>
                  <a:srgbClr val="FFFFFF"/>
                </a:solidFill>
                <a:latin typeface="Calibri"/>
                <a:cs typeface="Calibri"/>
              </a:rPr>
              <a:t> </a:t>
            </a:r>
            <a:r>
              <a:rPr sz="2800" spc="-45" dirty="0">
                <a:solidFill>
                  <a:srgbClr val="FFFFFF"/>
                </a:solidFill>
                <a:latin typeface="Calibri"/>
                <a:cs typeface="Calibri"/>
              </a:rPr>
              <a:t>SOSYAL</a:t>
            </a:r>
            <a:r>
              <a:rPr sz="2800" spc="-10" dirty="0">
                <a:solidFill>
                  <a:srgbClr val="FFFFFF"/>
                </a:solidFill>
                <a:latin typeface="Calibri"/>
                <a:cs typeface="Calibri"/>
              </a:rPr>
              <a:t> </a:t>
            </a:r>
            <a:r>
              <a:rPr sz="2800" dirty="0">
                <a:solidFill>
                  <a:srgbClr val="FFFFFF"/>
                </a:solidFill>
                <a:latin typeface="Calibri"/>
                <a:cs typeface="Calibri"/>
              </a:rPr>
              <a:t>ALANLAR</a:t>
            </a:r>
            <a:endParaRPr sz="2800">
              <a:latin typeface="Calibri"/>
              <a:cs typeface="Calibri"/>
            </a:endParaRPr>
          </a:p>
        </p:txBody>
      </p:sp>
      <p:grpSp>
        <p:nvGrpSpPr>
          <p:cNvPr id="37" name="object 37"/>
          <p:cNvGrpSpPr/>
          <p:nvPr/>
        </p:nvGrpSpPr>
        <p:grpSpPr>
          <a:xfrm>
            <a:off x="10803576" y="3711337"/>
            <a:ext cx="3643629" cy="1090295"/>
            <a:chOff x="10803576" y="3711337"/>
            <a:chExt cx="3643629" cy="1090295"/>
          </a:xfrm>
        </p:grpSpPr>
        <p:sp>
          <p:nvSpPr>
            <p:cNvPr id="38" name="object 38"/>
            <p:cNvSpPr/>
            <p:nvPr/>
          </p:nvSpPr>
          <p:spPr>
            <a:xfrm>
              <a:off x="10808656" y="3716417"/>
              <a:ext cx="403860" cy="648335"/>
            </a:xfrm>
            <a:custGeom>
              <a:avLst/>
              <a:gdLst/>
              <a:ahLst/>
              <a:cxnLst/>
              <a:rect l="l" t="t" r="r" b="b"/>
              <a:pathLst>
                <a:path w="403859" h="648335">
                  <a:moveTo>
                    <a:pt x="0" y="0"/>
                  </a:moveTo>
                  <a:lnTo>
                    <a:pt x="0" y="647786"/>
                  </a:lnTo>
                  <a:lnTo>
                    <a:pt x="403648" y="647786"/>
                  </a:lnTo>
                </a:path>
              </a:pathLst>
            </a:custGeom>
            <a:ln w="10054">
              <a:solidFill>
                <a:srgbClr val="EC7C30"/>
              </a:solidFill>
            </a:ln>
          </p:spPr>
          <p:txBody>
            <a:bodyPr wrap="square" lIns="0" tIns="0" rIns="0" bIns="0" rtlCol="0"/>
            <a:lstStyle/>
            <a:p>
              <a:endParaRPr/>
            </a:p>
          </p:txBody>
        </p:sp>
        <p:sp>
          <p:nvSpPr>
            <p:cNvPr id="39" name="object 39"/>
            <p:cNvSpPr/>
            <p:nvPr/>
          </p:nvSpPr>
          <p:spPr>
            <a:xfrm>
              <a:off x="11213352" y="3932590"/>
              <a:ext cx="3228975" cy="863600"/>
            </a:xfrm>
            <a:custGeom>
              <a:avLst/>
              <a:gdLst/>
              <a:ahLst/>
              <a:cxnLst/>
              <a:rect l="l" t="t" r="r" b="b"/>
              <a:pathLst>
                <a:path w="3228975" h="863600">
                  <a:moveTo>
                    <a:pt x="0" y="86301"/>
                  </a:moveTo>
                  <a:lnTo>
                    <a:pt x="6783" y="52712"/>
                  </a:lnTo>
                  <a:lnTo>
                    <a:pt x="25280" y="25280"/>
                  </a:lnTo>
                  <a:lnTo>
                    <a:pt x="52712" y="6783"/>
                  </a:lnTo>
                  <a:lnTo>
                    <a:pt x="86301" y="0"/>
                  </a:lnTo>
                  <a:lnTo>
                    <a:pt x="3142470" y="0"/>
                  </a:lnTo>
                  <a:lnTo>
                    <a:pt x="3176058" y="6783"/>
                  </a:lnTo>
                  <a:lnTo>
                    <a:pt x="3203491" y="25280"/>
                  </a:lnTo>
                  <a:lnTo>
                    <a:pt x="3221988" y="52712"/>
                  </a:lnTo>
                  <a:lnTo>
                    <a:pt x="3228771" y="86301"/>
                  </a:lnTo>
                  <a:lnTo>
                    <a:pt x="3228771" y="777133"/>
                  </a:lnTo>
                  <a:lnTo>
                    <a:pt x="3221988" y="810722"/>
                  </a:lnTo>
                  <a:lnTo>
                    <a:pt x="3203491" y="838155"/>
                  </a:lnTo>
                  <a:lnTo>
                    <a:pt x="3176058" y="856652"/>
                  </a:lnTo>
                  <a:lnTo>
                    <a:pt x="3142470" y="863435"/>
                  </a:lnTo>
                  <a:lnTo>
                    <a:pt x="86301" y="863435"/>
                  </a:lnTo>
                  <a:lnTo>
                    <a:pt x="52712" y="856652"/>
                  </a:lnTo>
                  <a:lnTo>
                    <a:pt x="25280" y="838155"/>
                  </a:lnTo>
                  <a:lnTo>
                    <a:pt x="6783" y="810722"/>
                  </a:lnTo>
                  <a:lnTo>
                    <a:pt x="0" y="777133"/>
                  </a:lnTo>
                  <a:lnTo>
                    <a:pt x="0" y="86301"/>
                  </a:lnTo>
                  <a:close/>
                </a:path>
              </a:pathLst>
            </a:custGeom>
            <a:ln w="10054">
              <a:solidFill>
                <a:srgbClr val="4471C4"/>
              </a:solidFill>
            </a:ln>
          </p:spPr>
          <p:txBody>
            <a:bodyPr wrap="square" lIns="0" tIns="0" rIns="0" bIns="0" rtlCol="0"/>
            <a:lstStyle/>
            <a:p>
              <a:endParaRPr/>
            </a:p>
          </p:txBody>
        </p:sp>
      </p:grpSp>
      <p:sp>
        <p:nvSpPr>
          <p:cNvPr id="40" name="object 40"/>
          <p:cNvSpPr txBox="1"/>
          <p:nvPr/>
        </p:nvSpPr>
        <p:spPr>
          <a:xfrm>
            <a:off x="11576441" y="4186861"/>
            <a:ext cx="2503170" cy="301625"/>
          </a:xfrm>
          <a:prstGeom prst="rect">
            <a:avLst/>
          </a:prstGeom>
        </p:spPr>
        <p:txBody>
          <a:bodyPr vert="horz" wrap="square" lIns="0" tIns="13970" rIns="0" bIns="0" rtlCol="0">
            <a:spAutoFit/>
          </a:bodyPr>
          <a:lstStyle/>
          <a:p>
            <a:pPr marL="12700">
              <a:lnSpc>
                <a:spcPct val="100000"/>
              </a:lnSpc>
              <a:spcBef>
                <a:spcPts val="110"/>
              </a:spcBef>
            </a:pPr>
            <a:r>
              <a:rPr sz="1800" dirty="0">
                <a:latin typeface="Calibri"/>
                <a:cs typeface="Calibri"/>
              </a:rPr>
              <a:t>İdari</a:t>
            </a:r>
            <a:r>
              <a:rPr sz="1800" spc="-5" dirty="0">
                <a:latin typeface="Calibri"/>
                <a:cs typeface="Calibri"/>
              </a:rPr>
              <a:t> </a:t>
            </a:r>
            <a:r>
              <a:rPr sz="1800" dirty="0">
                <a:latin typeface="Calibri"/>
                <a:cs typeface="Calibri"/>
              </a:rPr>
              <a:t>bina</a:t>
            </a:r>
            <a:r>
              <a:rPr sz="1800" spc="-5" dirty="0">
                <a:latin typeface="Calibri"/>
                <a:cs typeface="Calibri"/>
              </a:rPr>
              <a:t> ve</a:t>
            </a:r>
            <a:r>
              <a:rPr sz="1800" spc="-10" dirty="0">
                <a:latin typeface="Calibri"/>
                <a:cs typeface="Calibri"/>
              </a:rPr>
              <a:t> </a:t>
            </a:r>
            <a:r>
              <a:rPr sz="1800" dirty="0">
                <a:latin typeface="Calibri"/>
                <a:cs typeface="Calibri"/>
              </a:rPr>
              <a:t>güvenlik alanı</a:t>
            </a:r>
            <a:endParaRPr sz="1800">
              <a:latin typeface="Calibri"/>
              <a:cs typeface="Calibri"/>
            </a:endParaRPr>
          </a:p>
        </p:txBody>
      </p:sp>
      <p:grpSp>
        <p:nvGrpSpPr>
          <p:cNvPr id="41" name="object 41"/>
          <p:cNvGrpSpPr/>
          <p:nvPr/>
        </p:nvGrpSpPr>
        <p:grpSpPr>
          <a:xfrm>
            <a:off x="10803576" y="3711337"/>
            <a:ext cx="3643629" cy="2169795"/>
            <a:chOff x="10803576" y="3711337"/>
            <a:chExt cx="3643629" cy="2169795"/>
          </a:xfrm>
        </p:grpSpPr>
        <p:sp>
          <p:nvSpPr>
            <p:cNvPr id="42" name="object 42"/>
            <p:cNvSpPr/>
            <p:nvPr/>
          </p:nvSpPr>
          <p:spPr>
            <a:xfrm>
              <a:off x="10808656" y="3716417"/>
              <a:ext cx="403860" cy="1727835"/>
            </a:xfrm>
            <a:custGeom>
              <a:avLst/>
              <a:gdLst/>
              <a:ahLst/>
              <a:cxnLst/>
              <a:rect l="l" t="t" r="r" b="b"/>
              <a:pathLst>
                <a:path w="403859" h="1727835">
                  <a:moveTo>
                    <a:pt x="0" y="0"/>
                  </a:moveTo>
                  <a:lnTo>
                    <a:pt x="0" y="1727394"/>
                  </a:lnTo>
                  <a:lnTo>
                    <a:pt x="403648" y="1727394"/>
                  </a:lnTo>
                </a:path>
              </a:pathLst>
            </a:custGeom>
            <a:ln w="10054">
              <a:solidFill>
                <a:srgbClr val="EC7C30"/>
              </a:solidFill>
            </a:ln>
          </p:spPr>
          <p:txBody>
            <a:bodyPr wrap="square" lIns="0" tIns="0" rIns="0" bIns="0" rtlCol="0"/>
            <a:lstStyle/>
            <a:p>
              <a:endParaRPr/>
            </a:p>
          </p:txBody>
        </p:sp>
        <p:sp>
          <p:nvSpPr>
            <p:cNvPr id="43" name="object 43"/>
            <p:cNvSpPr/>
            <p:nvPr/>
          </p:nvSpPr>
          <p:spPr>
            <a:xfrm>
              <a:off x="11213352" y="5012199"/>
              <a:ext cx="3228975" cy="863600"/>
            </a:xfrm>
            <a:custGeom>
              <a:avLst/>
              <a:gdLst/>
              <a:ahLst/>
              <a:cxnLst/>
              <a:rect l="l" t="t" r="r" b="b"/>
              <a:pathLst>
                <a:path w="3228975" h="863600">
                  <a:moveTo>
                    <a:pt x="3142470" y="0"/>
                  </a:moveTo>
                  <a:lnTo>
                    <a:pt x="86301" y="0"/>
                  </a:lnTo>
                  <a:lnTo>
                    <a:pt x="52712" y="6783"/>
                  </a:lnTo>
                  <a:lnTo>
                    <a:pt x="25280" y="25280"/>
                  </a:lnTo>
                  <a:lnTo>
                    <a:pt x="6783" y="52712"/>
                  </a:lnTo>
                  <a:lnTo>
                    <a:pt x="0" y="86301"/>
                  </a:lnTo>
                  <a:lnTo>
                    <a:pt x="0" y="777133"/>
                  </a:lnTo>
                  <a:lnTo>
                    <a:pt x="6783" y="810722"/>
                  </a:lnTo>
                  <a:lnTo>
                    <a:pt x="25280" y="838155"/>
                  </a:lnTo>
                  <a:lnTo>
                    <a:pt x="52712" y="856652"/>
                  </a:lnTo>
                  <a:lnTo>
                    <a:pt x="86301" y="863435"/>
                  </a:lnTo>
                  <a:lnTo>
                    <a:pt x="3142470" y="863435"/>
                  </a:lnTo>
                  <a:lnTo>
                    <a:pt x="3176058" y="856652"/>
                  </a:lnTo>
                  <a:lnTo>
                    <a:pt x="3203491" y="838155"/>
                  </a:lnTo>
                  <a:lnTo>
                    <a:pt x="3221988" y="810722"/>
                  </a:lnTo>
                  <a:lnTo>
                    <a:pt x="3228771" y="777133"/>
                  </a:lnTo>
                  <a:lnTo>
                    <a:pt x="3228771" y="86301"/>
                  </a:lnTo>
                  <a:lnTo>
                    <a:pt x="3221988" y="52712"/>
                  </a:lnTo>
                  <a:lnTo>
                    <a:pt x="3203491" y="25280"/>
                  </a:lnTo>
                  <a:lnTo>
                    <a:pt x="3176058" y="6783"/>
                  </a:lnTo>
                  <a:lnTo>
                    <a:pt x="3142470" y="0"/>
                  </a:lnTo>
                  <a:close/>
                </a:path>
              </a:pathLst>
            </a:custGeom>
            <a:solidFill>
              <a:srgbClr val="FFFFFF">
                <a:alpha val="90194"/>
              </a:srgbClr>
            </a:solidFill>
          </p:spPr>
          <p:txBody>
            <a:bodyPr wrap="square" lIns="0" tIns="0" rIns="0" bIns="0" rtlCol="0"/>
            <a:lstStyle/>
            <a:p>
              <a:endParaRPr/>
            </a:p>
          </p:txBody>
        </p:sp>
        <p:sp>
          <p:nvSpPr>
            <p:cNvPr id="44" name="object 44"/>
            <p:cNvSpPr/>
            <p:nvPr/>
          </p:nvSpPr>
          <p:spPr>
            <a:xfrm>
              <a:off x="11213352" y="5012199"/>
              <a:ext cx="3228975" cy="863600"/>
            </a:xfrm>
            <a:custGeom>
              <a:avLst/>
              <a:gdLst/>
              <a:ahLst/>
              <a:cxnLst/>
              <a:rect l="l" t="t" r="r" b="b"/>
              <a:pathLst>
                <a:path w="3228975" h="863600">
                  <a:moveTo>
                    <a:pt x="0" y="86301"/>
                  </a:moveTo>
                  <a:lnTo>
                    <a:pt x="6783" y="52712"/>
                  </a:lnTo>
                  <a:lnTo>
                    <a:pt x="25280" y="25280"/>
                  </a:lnTo>
                  <a:lnTo>
                    <a:pt x="52712" y="6783"/>
                  </a:lnTo>
                  <a:lnTo>
                    <a:pt x="86301" y="0"/>
                  </a:lnTo>
                  <a:lnTo>
                    <a:pt x="3142470" y="0"/>
                  </a:lnTo>
                  <a:lnTo>
                    <a:pt x="3176058" y="6783"/>
                  </a:lnTo>
                  <a:lnTo>
                    <a:pt x="3203491" y="25280"/>
                  </a:lnTo>
                  <a:lnTo>
                    <a:pt x="3221988" y="52712"/>
                  </a:lnTo>
                  <a:lnTo>
                    <a:pt x="3228771" y="86301"/>
                  </a:lnTo>
                  <a:lnTo>
                    <a:pt x="3228771" y="777133"/>
                  </a:lnTo>
                  <a:lnTo>
                    <a:pt x="3221988" y="810722"/>
                  </a:lnTo>
                  <a:lnTo>
                    <a:pt x="3203491" y="838155"/>
                  </a:lnTo>
                  <a:lnTo>
                    <a:pt x="3176058" y="856652"/>
                  </a:lnTo>
                  <a:lnTo>
                    <a:pt x="3142470" y="863435"/>
                  </a:lnTo>
                  <a:lnTo>
                    <a:pt x="86301" y="863435"/>
                  </a:lnTo>
                  <a:lnTo>
                    <a:pt x="52712" y="856652"/>
                  </a:lnTo>
                  <a:lnTo>
                    <a:pt x="25280" y="838155"/>
                  </a:lnTo>
                  <a:lnTo>
                    <a:pt x="6783" y="810722"/>
                  </a:lnTo>
                  <a:lnTo>
                    <a:pt x="0" y="777133"/>
                  </a:lnTo>
                  <a:lnTo>
                    <a:pt x="0" y="86301"/>
                  </a:lnTo>
                  <a:close/>
                </a:path>
              </a:pathLst>
            </a:custGeom>
            <a:ln w="10054">
              <a:solidFill>
                <a:srgbClr val="6FAC46"/>
              </a:solidFill>
            </a:ln>
          </p:spPr>
          <p:txBody>
            <a:bodyPr wrap="square" lIns="0" tIns="0" rIns="0" bIns="0" rtlCol="0"/>
            <a:lstStyle/>
            <a:p>
              <a:endParaRPr/>
            </a:p>
          </p:txBody>
        </p:sp>
      </p:grpSp>
      <p:sp>
        <p:nvSpPr>
          <p:cNvPr id="45" name="object 45"/>
          <p:cNvSpPr txBox="1"/>
          <p:nvPr/>
        </p:nvSpPr>
        <p:spPr>
          <a:xfrm>
            <a:off x="11326124" y="5013325"/>
            <a:ext cx="3004820" cy="808355"/>
          </a:xfrm>
          <a:prstGeom prst="rect">
            <a:avLst/>
          </a:prstGeom>
        </p:spPr>
        <p:txBody>
          <a:bodyPr vert="horz" wrap="square" lIns="0" tIns="34925" rIns="0" bIns="0" rtlCol="0">
            <a:spAutoFit/>
          </a:bodyPr>
          <a:lstStyle/>
          <a:p>
            <a:pPr marL="12700" marR="5080" indent="-635" algn="ctr">
              <a:lnSpc>
                <a:spcPct val="92300"/>
              </a:lnSpc>
              <a:spcBef>
                <a:spcPts val="275"/>
              </a:spcBef>
            </a:pPr>
            <a:r>
              <a:rPr sz="1800" spc="-10" dirty="0">
                <a:latin typeface="Calibri"/>
                <a:cs typeface="Calibri"/>
              </a:rPr>
              <a:t>Sosyal </a:t>
            </a:r>
            <a:r>
              <a:rPr sz="1800" spc="5" dirty="0">
                <a:latin typeface="Calibri"/>
                <a:cs typeface="Calibri"/>
              </a:rPr>
              <a:t>alanlar </a:t>
            </a:r>
            <a:r>
              <a:rPr sz="1800" dirty="0">
                <a:latin typeface="Calibri"/>
                <a:cs typeface="Calibri"/>
              </a:rPr>
              <a:t>(sağlık </a:t>
            </a:r>
            <a:r>
              <a:rPr sz="1800" spc="-5" dirty="0">
                <a:latin typeface="Calibri"/>
                <a:cs typeface="Calibri"/>
              </a:rPr>
              <a:t>ve </a:t>
            </a:r>
            <a:r>
              <a:rPr sz="1800" dirty="0">
                <a:latin typeface="Calibri"/>
                <a:cs typeface="Calibri"/>
              </a:rPr>
              <a:t>eğitim </a:t>
            </a:r>
            <a:r>
              <a:rPr sz="1800" spc="5" dirty="0">
                <a:latin typeface="Calibri"/>
                <a:cs typeface="Calibri"/>
              </a:rPr>
              <a:t> </a:t>
            </a:r>
            <a:r>
              <a:rPr sz="1800" spc="-10" dirty="0">
                <a:latin typeface="Calibri"/>
                <a:cs typeface="Calibri"/>
              </a:rPr>
              <a:t>merkezleri,</a:t>
            </a:r>
            <a:r>
              <a:rPr sz="1800" spc="20" dirty="0">
                <a:latin typeface="Calibri"/>
                <a:cs typeface="Calibri"/>
              </a:rPr>
              <a:t> </a:t>
            </a:r>
            <a:r>
              <a:rPr sz="1800" spc="-15" dirty="0">
                <a:latin typeface="Calibri"/>
                <a:cs typeface="Calibri"/>
              </a:rPr>
              <a:t>kafeterya,</a:t>
            </a:r>
            <a:r>
              <a:rPr sz="1800" spc="25" dirty="0">
                <a:latin typeface="Calibri"/>
                <a:cs typeface="Calibri"/>
              </a:rPr>
              <a:t> </a:t>
            </a:r>
            <a:r>
              <a:rPr sz="1800" spc="-5" dirty="0">
                <a:latin typeface="Calibri"/>
                <a:cs typeface="Calibri"/>
              </a:rPr>
              <a:t>alışveriş</a:t>
            </a:r>
            <a:r>
              <a:rPr sz="1800" spc="20" dirty="0">
                <a:latin typeface="Calibri"/>
                <a:cs typeface="Calibri"/>
              </a:rPr>
              <a:t> </a:t>
            </a:r>
            <a:r>
              <a:rPr sz="1800" spc="5" dirty="0">
                <a:latin typeface="Calibri"/>
                <a:cs typeface="Calibri"/>
              </a:rPr>
              <a:t>– </a:t>
            </a:r>
            <a:r>
              <a:rPr sz="1800" spc="-395" dirty="0">
                <a:latin typeface="Calibri"/>
                <a:cs typeface="Calibri"/>
              </a:rPr>
              <a:t> </a:t>
            </a:r>
            <a:r>
              <a:rPr sz="1800" spc="-10" dirty="0">
                <a:latin typeface="Calibri"/>
                <a:cs typeface="Calibri"/>
              </a:rPr>
              <a:t>merkezi,</a:t>
            </a:r>
            <a:r>
              <a:rPr sz="1800" spc="10" dirty="0">
                <a:latin typeface="Calibri"/>
                <a:cs typeface="Calibri"/>
              </a:rPr>
              <a:t> </a:t>
            </a:r>
            <a:r>
              <a:rPr sz="1800" dirty="0">
                <a:latin typeface="Calibri"/>
                <a:cs typeface="Calibri"/>
              </a:rPr>
              <a:t>misafirhane</a:t>
            </a:r>
            <a:r>
              <a:rPr sz="1800" spc="5" dirty="0">
                <a:latin typeface="Calibri"/>
                <a:cs typeface="Calibri"/>
              </a:rPr>
              <a:t> </a:t>
            </a:r>
            <a:r>
              <a:rPr sz="1800" dirty="0">
                <a:latin typeface="Calibri"/>
                <a:cs typeface="Calibri"/>
              </a:rPr>
              <a:t>vb)</a:t>
            </a:r>
            <a:endParaRPr sz="1800">
              <a:latin typeface="Calibri"/>
              <a:cs typeface="Calibri"/>
            </a:endParaRPr>
          </a:p>
        </p:txBody>
      </p:sp>
      <p:grpSp>
        <p:nvGrpSpPr>
          <p:cNvPr id="46" name="object 46"/>
          <p:cNvGrpSpPr/>
          <p:nvPr/>
        </p:nvGrpSpPr>
        <p:grpSpPr>
          <a:xfrm>
            <a:off x="10803576" y="3711337"/>
            <a:ext cx="3643629" cy="3249295"/>
            <a:chOff x="10803576" y="3711337"/>
            <a:chExt cx="3643629" cy="3249295"/>
          </a:xfrm>
        </p:grpSpPr>
        <p:sp>
          <p:nvSpPr>
            <p:cNvPr id="47" name="object 47"/>
            <p:cNvSpPr/>
            <p:nvPr/>
          </p:nvSpPr>
          <p:spPr>
            <a:xfrm>
              <a:off x="10808656" y="3716417"/>
              <a:ext cx="403860" cy="2807335"/>
            </a:xfrm>
            <a:custGeom>
              <a:avLst/>
              <a:gdLst/>
              <a:ahLst/>
              <a:cxnLst/>
              <a:rect l="l" t="t" r="r" b="b"/>
              <a:pathLst>
                <a:path w="403859" h="2807334">
                  <a:moveTo>
                    <a:pt x="0" y="0"/>
                  </a:moveTo>
                  <a:lnTo>
                    <a:pt x="0" y="2807003"/>
                  </a:lnTo>
                  <a:lnTo>
                    <a:pt x="403648" y="2807003"/>
                  </a:lnTo>
                </a:path>
              </a:pathLst>
            </a:custGeom>
            <a:ln w="10054">
              <a:solidFill>
                <a:srgbClr val="EC7C30"/>
              </a:solidFill>
            </a:ln>
          </p:spPr>
          <p:txBody>
            <a:bodyPr wrap="square" lIns="0" tIns="0" rIns="0" bIns="0" rtlCol="0"/>
            <a:lstStyle/>
            <a:p>
              <a:endParaRPr/>
            </a:p>
          </p:txBody>
        </p:sp>
        <p:sp>
          <p:nvSpPr>
            <p:cNvPr id="48" name="object 48"/>
            <p:cNvSpPr/>
            <p:nvPr/>
          </p:nvSpPr>
          <p:spPr>
            <a:xfrm>
              <a:off x="11213352" y="6091808"/>
              <a:ext cx="3228975" cy="863600"/>
            </a:xfrm>
            <a:custGeom>
              <a:avLst/>
              <a:gdLst/>
              <a:ahLst/>
              <a:cxnLst/>
              <a:rect l="l" t="t" r="r" b="b"/>
              <a:pathLst>
                <a:path w="3228975" h="863600">
                  <a:moveTo>
                    <a:pt x="3142470" y="0"/>
                  </a:moveTo>
                  <a:lnTo>
                    <a:pt x="86301" y="0"/>
                  </a:lnTo>
                  <a:lnTo>
                    <a:pt x="52712" y="6783"/>
                  </a:lnTo>
                  <a:lnTo>
                    <a:pt x="25280" y="25280"/>
                  </a:lnTo>
                  <a:lnTo>
                    <a:pt x="6783" y="52712"/>
                  </a:lnTo>
                  <a:lnTo>
                    <a:pt x="0" y="86301"/>
                  </a:lnTo>
                  <a:lnTo>
                    <a:pt x="0" y="777133"/>
                  </a:lnTo>
                  <a:lnTo>
                    <a:pt x="6783" y="810722"/>
                  </a:lnTo>
                  <a:lnTo>
                    <a:pt x="25280" y="838155"/>
                  </a:lnTo>
                  <a:lnTo>
                    <a:pt x="52712" y="856652"/>
                  </a:lnTo>
                  <a:lnTo>
                    <a:pt x="86301" y="863435"/>
                  </a:lnTo>
                  <a:lnTo>
                    <a:pt x="3142470" y="863435"/>
                  </a:lnTo>
                  <a:lnTo>
                    <a:pt x="3176058" y="856652"/>
                  </a:lnTo>
                  <a:lnTo>
                    <a:pt x="3203491" y="838155"/>
                  </a:lnTo>
                  <a:lnTo>
                    <a:pt x="3221988" y="810722"/>
                  </a:lnTo>
                  <a:lnTo>
                    <a:pt x="3228771" y="777133"/>
                  </a:lnTo>
                  <a:lnTo>
                    <a:pt x="3228771" y="86301"/>
                  </a:lnTo>
                  <a:lnTo>
                    <a:pt x="3221988" y="52712"/>
                  </a:lnTo>
                  <a:lnTo>
                    <a:pt x="3203491" y="25280"/>
                  </a:lnTo>
                  <a:lnTo>
                    <a:pt x="3176058" y="6783"/>
                  </a:lnTo>
                  <a:lnTo>
                    <a:pt x="3142470" y="0"/>
                  </a:lnTo>
                  <a:close/>
                </a:path>
              </a:pathLst>
            </a:custGeom>
            <a:solidFill>
              <a:srgbClr val="FFFFFF">
                <a:alpha val="90194"/>
              </a:srgbClr>
            </a:solidFill>
          </p:spPr>
          <p:txBody>
            <a:bodyPr wrap="square" lIns="0" tIns="0" rIns="0" bIns="0" rtlCol="0"/>
            <a:lstStyle/>
            <a:p>
              <a:endParaRPr/>
            </a:p>
          </p:txBody>
        </p:sp>
        <p:sp>
          <p:nvSpPr>
            <p:cNvPr id="49" name="object 49"/>
            <p:cNvSpPr/>
            <p:nvPr/>
          </p:nvSpPr>
          <p:spPr>
            <a:xfrm>
              <a:off x="11213352" y="6091808"/>
              <a:ext cx="3228975" cy="863600"/>
            </a:xfrm>
            <a:custGeom>
              <a:avLst/>
              <a:gdLst/>
              <a:ahLst/>
              <a:cxnLst/>
              <a:rect l="l" t="t" r="r" b="b"/>
              <a:pathLst>
                <a:path w="3228975" h="863600">
                  <a:moveTo>
                    <a:pt x="0" y="86301"/>
                  </a:moveTo>
                  <a:lnTo>
                    <a:pt x="6783" y="52712"/>
                  </a:lnTo>
                  <a:lnTo>
                    <a:pt x="25280" y="25280"/>
                  </a:lnTo>
                  <a:lnTo>
                    <a:pt x="52712" y="6783"/>
                  </a:lnTo>
                  <a:lnTo>
                    <a:pt x="86301" y="0"/>
                  </a:lnTo>
                  <a:lnTo>
                    <a:pt x="3142470" y="0"/>
                  </a:lnTo>
                  <a:lnTo>
                    <a:pt x="3176058" y="6783"/>
                  </a:lnTo>
                  <a:lnTo>
                    <a:pt x="3203491" y="25280"/>
                  </a:lnTo>
                  <a:lnTo>
                    <a:pt x="3221988" y="52712"/>
                  </a:lnTo>
                  <a:lnTo>
                    <a:pt x="3228771" y="86301"/>
                  </a:lnTo>
                  <a:lnTo>
                    <a:pt x="3228771" y="777133"/>
                  </a:lnTo>
                  <a:lnTo>
                    <a:pt x="3221988" y="810722"/>
                  </a:lnTo>
                  <a:lnTo>
                    <a:pt x="3203491" y="838155"/>
                  </a:lnTo>
                  <a:lnTo>
                    <a:pt x="3176058" y="856652"/>
                  </a:lnTo>
                  <a:lnTo>
                    <a:pt x="3142470" y="863435"/>
                  </a:lnTo>
                  <a:lnTo>
                    <a:pt x="86301" y="863435"/>
                  </a:lnTo>
                  <a:lnTo>
                    <a:pt x="52712" y="856652"/>
                  </a:lnTo>
                  <a:lnTo>
                    <a:pt x="25280" y="838155"/>
                  </a:lnTo>
                  <a:lnTo>
                    <a:pt x="6783" y="810722"/>
                  </a:lnTo>
                  <a:lnTo>
                    <a:pt x="0" y="777133"/>
                  </a:lnTo>
                  <a:lnTo>
                    <a:pt x="0" y="86301"/>
                  </a:lnTo>
                  <a:close/>
                </a:path>
              </a:pathLst>
            </a:custGeom>
            <a:ln w="10054">
              <a:solidFill>
                <a:srgbClr val="EC7C30"/>
              </a:solidFill>
            </a:ln>
          </p:spPr>
          <p:txBody>
            <a:bodyPr wrap="square" lIns="0" tIns="0" rIns="0" bIns="0" rtlCol="0"/>
            <a:lstStyle/>
            <a:p>
              <a:endParaRPr/>
            </a:p>
          </p:txBody>
        </p:sp>
      </p:grpSp>
      <p:sp>
        <p:nvSpPr>
          <p:cNvPr id="50" name="object 50"/>
          <p:cNvSpPr txBox="1"/>
          <p:nvPr/>
        </p:nvSpPr>
        <p:spPr>
          <a:xfrm>
            <a:off x="11912012" y="6346287"/>
            <a:ext cx="1832610" cy="301625"/>
          </a:xfrm>
          <a:prstGeom prst="rect">
            <a:avLst/>
          </a:prstGeom>
        </p:spPr>
        <p:txBody>
          <a:bodyPr vert="horz" wrap="square" lIns="0" tIns="13970" rIns="0" bIns="0" rtlCol="0">
            <a:spAutoFit/>
          </a:bodyPr>
          <a:lstStyle/>
          <a:p>
            <a:pPr marL="12700">
              <a:lnSpc>
                <a:spcPct val="100000"/>
              </a:lnSpc>
              <a:spcBef>
                <a:spcPts val="110"/>
              </a:spcBef>
            </a:pPr>
            <a:r>
              <a:rPr sz="1800" spc="-35" dirty="0">
                <a:latin typeface="Calibri"/>
                <a:cs typeface="Calibri"/>
              </a:rPr>
              <a:t>Tır</a:t>
            </a:r>
            <a:r>
              <a:rPr sz="1800" spc="-20" dirty="0">
                <a:latin typeface="Calibri"/>
                <a:cs typeface="Calibri"/>
              </a:rPr>
              <a:t> </a:t>
            </a:r>
            <a:r>
              <a:rPr sz="1800" spc="-5" dirty="0">
                <a:latin typeface="Calibri"/>
                <a:cs typeface="Calibri"/>
              </a:rPr>
              <a:t>ve</a:t>
            </a:r>
            <a:r>
              <a:rPr sz="1800" spc="-20" dirty="0">
                <a:latin typeface="Calibri"/>
                <a:cs typeface="Calibri"/>
              </a:rPr>
              <a:t> </a:t>
            </a:r>
            <a:r>
              <a:rPr sz="1800" spc="-10" dirty="0">
                <a:latin typeface="Calibri"/>
                <a:cs typeface="Calibri"/>
              </a:rPr>
              <a:t>kamyon</a:t>
            </a:r>
            <a:r>
              <a:rPr sz="1800" spc="-15" dirty="0">
                <a:latin typeface="Calibri"/>
                <a:cs typeface="Calibri"/>
              </a:rPr>
              <a:t> </a:t>
            </a:r>
            <a:r>
              <a:rPr sz="1800" spc="-5" dirty="0">
                <a:latin typeface="Calibri"/>
                <a:cs typeface="Calibri"/>
              </a:rPr>
              <a:t>parkı</a:t>
            </a:r>
            <a:endParaRPr sz="1800">
              <a:latin typeface="Calibri"/>
              <a:cs typeface="Calibri"/>
            </a:endParaRPr>
          </a:p>
        </p:txBody>
      </p:sp>
      <p:grpSp>
        <p:nvGrpSpPr>
          <p:cNvPr id="51" name="object 51"/>
          <p:cNvGrpSpPr/>
          <p:nvPr/>
        </p:nvGrpSpPr>
        <p:grpSpPr>
          <a:xfrm>
            <a:off x="10803576" y="3711337"/>
            <a:ext cx="3643629" cy="4328795"/>
            <a:chOff x="10803576" y="3711337"/>
            <a:chExt cx="3643629" cy="4328795"/>
          </a:xfrm>
        </p:grpSpPr>
        <p:sp>
          <p:nvSpPr>
            <p:cNvPr id="52" name="object 52"/>
            <p:cNvSpPr/>
            <p:nvPr/>
          </p:nvSpPr>
          <p:spPr>
            <a:xfrm>
              <a:off x="10808656" y="3716417"/>
              <a:ext cx="403860" cy="3886835"/>
            </a:xfrm>
            <a:custGeom>
              <a:avLst/>
              <a:gdLst/>
              <a:ahLst/>
              <a:cxnLst/>
              <a:rect l="l" t="t" r="r" b="b"/>
              <a:pathLst>
                <a:path w="403859" h="3886834">
                  <a:moveTo>
                    <a:pt x="0" y="0"/>
                  </a:moveTo>
                  <a:lnTo>
                    <a:pt x="0" y="3886612"/>
                  </a:lnTo>
                  <a:lnTo>
                    <a:pt x="403648" y="3886612"/>
                  </a:lnTo>
                </a:path>
              </a:pathLst>
            </a:custGeom>
            <a:ln w="10054">
              <a:solidFill>
                <a:srgbClr val="EC7C30"/>
              </a:solidFill>
            </a:ln>
          </p:spPr>
          <p:txBody>
            <a:bodyPr wrap="square" lIns="0" tIns="0" rIns="0" bIns="0" rtlCol="0"/>
            <a:lstStyle/>
            <a:p>
              <a:endParaRPr/>
            </a:p>
          </p:txBody>
        </p:sp>
        <p:sp>
          <p:nvSpPr>
            <p:cNvPr id="53" name="object 53"/>
            <p:cNvSpPr/>
            <p:nvPr/>
          </p:nvSpPr>
          <p:spPr>
            <a:xfrm>
              <a:off x="11213352" y="7171417"/>
              <a:ext cx="3228975" cy="863600"/>
            </a:xfrm>
            <a:custGeom>
              <a:avLst/>
              <a:gdLst/>
              <a:ahLst/>
              <a:cxnLst/>
              <a:rect l="l" t="t" r="r" b="b"/>
              <a:pathLst>
                <a:path w="3228975" h="863600">
                  <a:moveTo>
                    <a:pt x="3142470" y="0"/>
                  </a:moveTo>
                  <a:lnTo>
                    <a:pt x="86301" y="0"/>
                  </a:lnTo>
                  <a:lnTo>
                    <a:pt x="52712" y="6783"/>
                  </a:lnTo>
                  <a:lnTo>
                    <a:pt x="25280" y="25280"/>
                  </a:lnTo>
                  <a:lnTo>
                    <a:pt x="6783" y="52712"/>
                  </a:lnTo>
                  <a:lnTo>
                    <a:pt x="0" y="86301"/>
                  </a:lnTo>
                  <a:lnTo>
                    <a:pt x="0" y="777133"/>
                  </a:lnTo>
                  <a:lnTo>
                    <a:pt x="6783" y="810722"/>
                  </a:lnTo>
                  <a:lnTo>
                    <a:pt x="25280" y="838155"/>
                  </a:lnTo>
                  <a:lnTo>
                    <a:pt x="52712" y="856652"/>
                  </a:lnTo>
                  <a:lnTo>
                    <a:pt x="86301" y="863435"/>
                  </a:lnTo>
                  <a:lnTo>
                    <a:pt x="3142470" y="863435"/>
                  </a:lnTo>
                  <a:lnTo>
                    <a:pt x="3176058" y="856652"/>
                  </a:lnTo>
                  <a:lnTo>
                    <a:pt x="3203491" y="838155"/>
                  </a:lnTo>
                  <a:lnTo>
                    <a:pt x="3221988" y="810722"/>
                  </a:lnTo>
                  <a:lnTo>
                    <a:pt x="3228771" y="777133"/>
                  </a:lnTo>
                  <a:lnTo>
                    <a:pt x="3228771" y="86301"/>
                  </a:lnTo>
                  <a:lnTo>
                    <a:pt x="3221988" y="52712"/>
                  </a:lnTo>
                  <a:lnTo>
                    <a:pt x="3203491" y="25280"/>
                  </a:lnTo>
                  <a:lnTo>
                    <a:pt x="3176058" y="6783"/>
                  </a:lnTo>
                  <a:lnTo>
                    <a:pt x="3142470" y="0"/>
                  </a:lnTo>
                  <a:close/>
                </a:path>
              </a:pathLst>
            </a:custGeom>
            <a:solidFill>
              <a:srgbClr val="FFFFFF">
                <a:alpha val="90194"/>
              </a:srgbClr>
            </a:solidFill>
          </p:spPr>
          <p:txBody>
            <a:bodyPr wrap="square" lIns="0" tIns="0" rIns="0" bIns="0" rtlCol="0"/>
            <a:lstStyle/>
            <a:p>
              <a:endParaRPr/>
            </a:p>
          </p:txBody>
        </p:sp>
        <p:sp>
          <p:nvSpPr>
            <p:cNvPr id="54" name="object 54"/>
            <p:cNvSpPr/>
            <p:nvPr/>
          </p:nvSpPr>
          <p:spPr>
            <a:xfrm>
              <a:off x="11213352" y="7171417"/>
              <a:ext cx="3228975" cy="863600"/>
            </a:xfrm>
            <a:custGeom>
              <a:avLst/>
              <a:gdLst/>
              <a:ahLst/>
              <a:cxnLst/>
              <a:rect l="l" t="t" r="r" b="b"/>
              <a:pathLst>
                <a:path w="3228975" h="863600">
                  <a:moveTo>
                    <a:pt x="0" y="86301"/>
                  </a:moveTo>
                  <a:lnTo>
                    <a:pt x="6783" y="52712"/>
                  </a:lnTo>
                  <a:lnTo>
                    <a:pt x="25280" y="25280"/>
                  </a:lnTo>
                  <a:lnTo>
                    <a:pt x="52712" y="6783"/>
                  </a:lnTo>
                  <a:lnTo>
                    <a:pt x="86301" y="0"/>
                  </a:lnTo>
                  <a:lnTo>
                    <a:pt x="3142470" y="0"/>
                  </a:lnTo>
                  <a:lnTo>
                    <a:pt x="3176058" y="6783"/>
                  </a:lnTo>
                  <a:lnTo>
                    <a:pt x="3203491" y="25280"/>
                  </a:lnTo>
                  <a:lnTo>
                    <a:pt x="3221988" y="52712"/>
                  </a:lnTo>
                  <a:lnTo>
                    <a:pt x="3228771" y="86301"/>
                  </a:lnTo>
                  <a:lnTo>
                    <a:pt x="3228771" y="777133"/>
                  </a:lnTo>
                  <a:lnTo>
                    <a:pt x="3221988" y="810722"/>
                  </a:lnTo>
                  <a:lnTo>
                    <a:pt x="3203491" y="838155"/>
                  </a:lnTo>
                  <a:lnTo>
                    <a:pt x="3176058" y="856652"/>
                  </a:lnTo>
                  <a:lnTo>
                    <a:pt x="3142470" y="863435"/>
                  </a:lnTo>
                  <a:lnTo>
                    <a:pt x="86301" y="863435"/>
                  </a:lnTo>
                  <a:lnTo>
                    <a:pt x="52712" y="856652"/>
                  </a:lnTo>
                  <a:lnTo>
                    <a:pt x="25280" y="838155"/>
                  </a:lnTo>
                  <a:lnTo>
                    <a:pt x="6783" y="810722"/>
                  </a:lnTo>
                  <a:lnTo>
                    <a:pt x="0" y="777133"/>
                  </a:lnTo>
                  <a:lnTo>
                    <a:pt x="0" y="86301"/>
                  </a:lnTo>
                  <a:close/>
                </a:path>
              </a:pathLst>
            </a:custGeom>
            <a:ln w="10054">
              <a:solidFill>
                <a:srgbClr val="A4A4A4"/>
              </a:solidFill>
            </a:ln>
          </p:spPr>
          <p:txBody>
            <a:bodyPr wrap="square" lIns="0" tIns="0" rIns="0" bIns="0" rtlCol="0"/>
            <a:lstStyle/>
            <a:p>
              <a:endParaRPr/>
            </a:p>
          </p:txBody>
        </p:sp>
      </p:grpSp>
      <p:sp>
        <p:nvSpPr>
          <p:cNvPr id="55" name="object 55"/>
          <p:cNvSpPr txBox="1"/>
          <p:nvPr/>
        </p:nvSpPr>
        <p:spPr>
          <a:xfrm>
            <a:off x="12266435" y="7425896"/>
            <a:ext cx="1122045" cy="301625"/>
          </a:xfrm>
          <a:prstGeom prst="rect">
            <a:avLst/>
          </a:prstGeom>
        </p:spPr>
        <p:txBody>
          <a:bodyPr vert="horz" wrap="square" lIns="0" tIns="13970" rIns="0" bIns="0" rtlCol="0">
            <a:spAutoFit/>
          </a:bodyPr>
          <a:lstStyle/>
          <a:p>
            <a:pPr marL="12700">
              <a:lnSpc>
                <a:spcPct val="100000"/>
              </a:lnSpc>
              <a:spcBef>
                <a:spcPts val="110"/>
              </a:spcBef>
            </a:pPr>
            <a:r>
              <a:rPr sz="1800" spc="-25" dirty="0">
                <a:latin typeface="Calibri"/>
                <a:cs typeface="Calibri"/>
              </a:rPr>
              <a:t>Yeşil</a:t>
            </a:r>
            <a:r>
              <a:rPr sz="1800" spc="-55" dirty="0">
                <a:latin typeface="Calibri"/>
                <a:cs typeface="Calibri"/>
              </a:rPr>
              <a:t> </a:t>
            </a:r>
            <a:r>
              <a:rPr sz="1800" dirty="0">
                <a:latin typeface="Calibri"/>
                <a:cs typeface="Calibri"/>
              </a:rPr>
              <a:t>alanlar</a:t>
            </a:r>
            <a:endParaRPr sz="1800">
              <a:latin typeface="Calibri"/>
              <a:cs typeface="Calibri"/>
            </a:endParaRPr>
          </a:p>
        </p:txBody>
      </p:sp>
      <p:grpSp>
        <p:nvGrpSpPr>
          <p:cNvPr id="56" name="object 56"/>
          <p:cNvGrpSpPr/>
          <p:nvPr/>
        </p:nvGrpSpPr>
        <p:grpSpPr>
          <a:xfrm>
            <a:off x="10803576" y="3711337"/>
            <a:ext cx="3730625" cy="5408295"/>
            <a:chOff x="10803576" y="3711337"/>
            <a:chExt cx="3730625" cy="5408295"/>
          </a:xfrm>
        </p:grpSpPr>
        <p:sp>
          <p:nvSpPr>
            <p:cNvPr id="57" name="object 57"/>
            <p:cNvSpPr/>
            <p:nvPr/>
          </p:nvSpPr>
          <p:spPr>
            <a:xfrm>
              <a:off x="10808656" y="3716417"/>
              <a:ext cx="403860" cy="4966335"/>
            </a:xfrm>
            <a:custGeom>
              <a:avLst/>
              <a:gdLst/>
              <a:ahLst/>
              <a:cxnLst/>
              <a:rect l="l" t="t" r="r" b="b"/>
              <a:pathLst>
                <a:path w="403859" h="4966334">
                  <a:moveTo>
                    <a:pt x="0" y="0"/>
                  </a:moveTo>
                  <a:lnTo>
                    <a:pt x="0" y="4966221"/>
                  </a:lnTo>
                  <a:lnTo>
                    <a:pt x="403648" y="4966221"/>
                  </a:lnTo>
                </a:path>
              </a:pathLst>
            </a:custGeom>
            <a:ln w="10054">
              <a:solidFill>
                <a:srgbClr val="EC7C30"/>
              </a:solidFill>
            </a:ln>
          </p:spPr>
          <p:txBody>
            <a:bodyPr wrap="square" lIns="0" tIns="0" rIns="0" bIns="0" rtlCol="0"/>
            <a:lstStyle/>
            <a:p>
              <a:endParaRPr/>
            </a:p>
          </p:txBody>
        </p:sp>
        <p:sp>
          <p:nvSpPr>
            <p:cNvPr id="58" name="object 58"/>
            <p:cNvSpPr/>
            <p:nvPr/>
          </p:nvSpPr>
          <p:spPr>
            <a:xfrm>
              <a:off x="11213352" y="8251025"/>
              <a:ext cx="3315970" cy="863600"/>
            </a:xfrm>
            <a:custGeom>
              <a:avLst/>
              <a:gdLst/>
              <a:ahLst/>
              <a:cxnLst/>
              <a:rect l="l" t="t" r="r" b="b"/>
              <a:pathLst>
                <a:path w="3315969" h="863600">
                  <a:moveTo>
                    <a:pt x="3229190" y="0"/>
                  </a:moveTo>
                  <a:lnTo>
                    <a:pt x="86301" y="0"/>
                  </a:lnTo>
                  <a:lnTo>
                    <a:pt x="52712" y="6783"/>
                  </a:lnTo>
                  <a:lnTo>
                    <a:pt x="25280" y="25280"/>
                  </a:lnTo>
                  <a:lnTo>
                    <a:pt x="6783" y="52712"/>
                  </a:lnTo>
                  <a:lnTo>
                    <a:pt x="0" y="86301"/>
                  </a:lnTo>
                  <a:lnTo>
                    <a:pt x="0" y="777133"/>
                  </a:lnTo>
                  <a:lnTo>
                    <a:pt x="6783" y="810722"/>
                  </a:lnTo>
                  <a:lnTo>
                    <a:pt x="25280" y="838155"/>
                  </a:lnTo>
                  <a:lnTo>
                    <a:pt x="52712" y="856652"/>
                  </a:lnTo>
                  <a:lnTo>
                    <a:pt x="86301" y="863435"/>
                  </a:lnTo>
                  <a:lnTo>
                    <a:pt x="3229190" y="863435"/>
                  </a:lnTo>
                  <a:lnTo>
                    <a:pt x="3262779" y="856652"/>
                  </a:lnTo>
                  <a:lnTo>
                    <a:pt x="3290211" y="838155"/>
                  </a:lnTo>
                  <a:lnTo>
                    <a:pt x="3308709" y="810722"/>
                  </a:lnTo>
                  <a:lnTo>
                    <a:pt x="3315492" y="777133"/>
                  </a:lnTo>
                  <a:lnTo>
                    <a:pt x="3315492" y="86301"/>
                  </a:lnTo>
                  <a:lnTo>
                    <a:pt x="3308709" y="52712"/>
                  </a:lnTo>
                  <a:lnTo>
                    <a:pt x="3290211" y="25280"/>
                  </a:lnTo>
                  <a:lnTo>
                    <a:pt x="3262779" y="6783"/>
                  </a:lnTo>
                  <a:lnTo>
                    <a:pt x="3229190" y="0"/>
                  </a:lnTo>
                  <a:close/>
                </a:path>
              </a:pathLst>
            </a:custGeom>
            <a:solidFill>
              <a:srgbClr val="FFFFFF">
                <a:alpha val="90194"/>
              </a:srgbClr>
            </a:solidFill>
          </p:spPr>
          <p:txBody>
            <a:bodyPr wrap="square" lIns="0" tIns="0" rIns="0" bIns="0" rtlCol="0"/>
            <a:lstStyle/>
            <a:p>
              <a:endParaRPr/>
            </a:p>
          </p:txBody>
        </p:sp>
        <p:sp>
          <p:nvSpPr>
            <p:cNvPr id="59" name="object 59"/>
            <p:cNvSpPr/>
            <p:nvPr/>
          </p:nvSpPr>
          <p:spPr>
            <a:xfrm>
              <a:off x="11213352" y="8251025"/>
              <a:ext cx="3315970" cy="863600"/>
            </a:xfrm>
            <a:custGeom>
              <a:avLst/>
              <a:gdLst/>
              <a:ahLst/>
              <a:cxnLst/>
              <a:rect l="l" t="t" r="r" b="b"/>
              <a:pathLst>
                <a:path w="3315969" h="863600">
                  <a:moveTo>
                    <a:pt x="0" y="86301"/>
                  </a:moveTo>
                  <a:lnTo>
                    <a:pt x="6783" y="52712"/>
                  </a:lnTo>
                  <a:lnTo>
                    <a:pt x="25280" y="25280"/>
                  </a:lnTo>
                  <a:lnTo>
                    <a:pt x="52712" y="6783"/>
                  </a:lnTo>
                  <a:lnTo>
                    <a:pt x="86301" y="0"/>
                  </a:lnTo>
                  <a:lnTo>
                    <a:pt x="3229190" y="0"/>
                  </a:lnTo>
                  <a:lnTo>
                    <a:pt x="3262779" y="6783"/>
                  </a:lnTo>
                  <a:lnTo>
                    <a:pt x="3290211" y="25280"/>
                  </a:lnTo>
                  <a:lnTo>
                    <a:pt x="3308709" y="52712"/>
                  </a:lnTo>
                  <a:lnTo>
                    <a:pt x="3315492" y="86301"/>
                  </a:lnTo>
                  <a:lnTo>
                    <a:pt x="3315492" y="777133"/>
                  </a:lnTo>
                  <a:lnTo>
                    <a:pt x="3308709" y="810722"/>
                  </a:lnTo>
                  <a:lnTo>
                    <a:pt x="3290211" y="838155"/>
                  </a:lnTo>
                  <a:lnTo>
                    <a:pt x="3262779" y="856652"/>
                  </a:lnTo>
                  <a:lnTo>
                    <a:pt x="3229190" y="863435"/>
                  </a:lnTo>
                  <a:lnTo>
                    <a:pt x="86301" y="863435"/>
                  </a:lnTo>
                  <a:lnTo>
                    <a:pt x="52712" y="856652"/>
                  </a:lnTo>
                  <a:lnTo>
                    <a:pt x="25280" y="838155"/>
                  </a:lnTo>
                  <a:lnTo>
                    <a:pt x="6783" y="810722"/>
                  </a:lnTo>
                  <a:lnTo>
                    <a:pt x="0" y="777133"/>
                  </a:lnTo>
                  <a:lnTo>
                    <a:pt x="0" y="86301"/>
                  </a:lnTo>
                  <a:close/>
                </a:path>
              </a:pathLst>
            </a:custGeom>
            <a:ln w="10054">
              <a:solidFill>
                <a:srgbClr val="FFC000"/>
              </a:solidFill>
            </a:ln>
          </p:spPr>
          <p:txBody>
            <a:bodyPr wrap="square" lIns="0" tIns="0" rIns="0" bIns="0" rtlCol="0"/>
            <a:lstStyle/>
            <a:p>
              <a:endParaRPr/>
            </a:p>
          </p:txBody>
        </p:sp>
      </p:grpSp>
      <p:sp>
        <p:nvSpPr>
          <p:cNvPr id="60" name="object 60"/>
          <p:cNvSpPr txBox="1"/>
          <p:nvPr/>
        </p:nvSpPr>
        <p:spPr>
          <a:xfrm>
            <a:off x="12304140" y="8505819"/>
            <a:ext cx="1134745" cy="301625"/>
          </a:xfrm>
          <a:prstGeom prst="rect">
            <a:avLst/>
          </a:prstGeom>
        </p:spPr>
        <p:txBody>
          <a:bodyPr vert="horz" wrap="square" lIns="0" tIns="13970" rIns="0" bIns="0" rtlCol="0">
            <a:spAutoFit/>
          </a:bodyPr>
          <a:lstStyle/>
          <a:p>
            <a:pPr marL="12700">
              <a:lnSpc>
                <a:spcPct val="100000"/>
              </a:lnSpc>
              <a:spcBef>
                <a:spcPts val="110"/>
              </a:spcBef>
            </a:pPr>
            <a:r>
              <a:rPr sz="1800" dirty="0">
                <a:latin typeface="Calibri"/>
                <a:cs typeface="Calibri"/>
              </a:rPr>
              <a:t>Eğitim</a:t>
            </a:r>
            <a:r>
              <a:rPr sz="1800" spc="-45" dirty="0">
                <a:latin typeface="Calibri"/>
                <a:cs typeface="Calibri"/>
              </a:rPr>
              <a:t> </a:t>
            </a:r>
            <a:r>
              <a:rPr sz="1800" dirty="0">
                <a:latin typeface="Calibri"/>
                <a:cs typeface="Calibri"/>
              </a:rPr>
              <a:t>Alanı</a:t>
            </a:r>
            <a:endParaRPr sz="1800">
              <a:latin typeface="Calibri"/>
              <a:cs typeface="Calibri"/>
            </a:endParaRPr>
          </a:p>
        </p:txBody>
      </p:sp>
      <p:sp>
        <p:nvSpPr>
          <p:cNvPr id="61" name="object 61"/>
          <p:cNvSpPr/>
          <p:nvPr/>
        </p:nvSpPr>
        <p:spPr>
          <a:xfrm>
            <a:off x="14874470" y="2852982"/>
            <a:ext cx="4037329" cy="863600"/>
          </a:xfrm>
          <a:custGeom>
            <a:avLst/>
            <a:gdLst/>
            <a:ahLst/>
            <a:cxnLst/>
            <a:rect l="l" t="t" r="r" b="b"/>
            <a:pathLst>
              <a:path w="4037330" h="863600">
                <a:moveTo>
                  <a:pt x="3950605" y="0"/>
                </a:moveTo>
                <a:lnTo>
                  <a:pt x="86301" y="0"/>
                </a:lnTo>
                <a:lnTo>
                  <a:pt x="52712" y="6783"/>
                </a:lnTo>
                <a:lnTo>
                  <a:pt x="25280" y="25280"/>
                </a:lnTo>
                <a:lnTo>
                  <a:pt x="6783" y="52712"/>
                </a:lnTo>
                <a:lnTo>
                  <a:pt x="0" y="86301"/>
                </a:lnTo>
                <a:lnTo>
                  <a:pt x="0" y="777133"/>
                </a:lnTo>
                <a:lnTo>
                  <a:pt x="6783" y="810722"/>
                </a:lnTo>
                <a:lnTo>
                  <a:pt x="25280" y="838155"/>
                </a:lnTo>
                <a:lnTo>
                  <a:pt x="52712" y="856652"/>
                </a:lnTo>
                <a:lnTo>
                  <a:pt x="86301" y="863435"/>
                </a:lnTo>
                <a:lnTo>
                  <a:pt x="3950605" y="863435"/>
                </a:lnTo>
                <a:lnTo>
                  <a:pt x="3984194" y="856652"/>
                </a:lnTo>
                <a:lnTo>
                  <a:pt x="4011626" y="838155"/>
                </a:lnTo>
                <a:lnTo>
                  <a:pt x="4030124" y="810722"/>
                </a:lnTo>
                <a:lnTo>
                  <a:pt x="4036907" y="777133"/>
                </a:lnTo>
                <a:lnTo>
                  <a:pt x="4036907" y="86301"/>
                </a:lnTo>
                <a:lnTo>
                  <a:pt x="4030124" y="52712"/>
                </a:lnTo>
                <a:lnTo>
                  <a:pt x="4011626" y="25280"/>
                </a:lnTo>
                <a:lnTo>
                  <a:pt x="3984194" y="6783"/>
                </a:lnTo>
                <a:lnTo>
                  <a:pt x="3950605" y="0"/>
                </a:lnTo>
                <a:close/>
              </a:path>
            </a:pathLst>
          </a:custGeom>
          <a:solidFill>
            <a:srgbClr val="4471C4"/>
          </a:solidFill>
        </p:spPr>
        <p:txBody>
          <a:bodyPr wrap="square" lIns="0" tIns="0" rIns="0" bIns="0" rtlCol="0"/>
          <a:lstStyle/>
          <a:p>
            <a:endParaRPr/>
          </a:p>
        </p:txBody>
      </p:sp>
      <p:sp>
        <p:nvSpPr>
          <p:cNvPr id="62" name="object 62"/>
          <p:cNvSpPr txBox="1"/>
          <p:nvPr/>
        </p:nvSpPr>
        <p:spPr>
          <a:xfrm>
            <a:off x="14961582" y="3016761"/>
            <a:ext cx="3862704" cy="452755"/>
          </a:xfrm>
          <a:prstGeom prst="rect">
            <a:avLst/>
          </a:prstGeom>
        </p:spPr>
        <p:txBody>
          <a:bodyPr vert="horz" wrap="square" lIns="0" tIns="12700" rIns="0" bIns="0" rtlCol="0">
            <a:spAutoFit/>
          </a:bodyPr>
          <a:lstStyle/>
          <a:p>
            <a:pPr marL="12700">
              <a:lnSpc>
                <a:spcPct val="100000"/>
              </a:lnSpc>
              <a:spcBef>
                <a:spcPts val="100"/>
              </a:spcBef>
            </a:pPr>
            <a:r>
              <a:rPr sz="2800" spc="-5" dirty="0">
                <a:solidFill>
                  <a:srgbClr val="FFFFFF"/>
                </a:solidFill>
                <a:latin typeface="Calibri"/>
                <a:cs typeface="Calibri"/>
              </a:rPr>
              <a:t>TEKNİK</a:t>
            </a:r>
            <a:r>
              <a:rPr sz="2800" spc="-30" dirty="0">
                <a:solidFill>
                  <a:srgbClr val="FFFFFF"/>
                </a:solidFill>
                <a:latin typeface="Calibri"/>
                <a:cs typeface="Calibri"/>
              </a:rPr>
              <a:t> </a:t>
            </a:r>
            <a:r>
              <a:rPr sz="2800" spc="-70" dirty="0">
                <a:solidFill>
                  <a:srgbClr val="FFFFFF"/>
                </a:solidFill>
                <a:latin typeface="Calibri"/>
                <a:cs typeface="Calibri"/>
              </a:rPr>
              <a:t>ALT</a:t>
            </a:r>
            <a:r>
              <a:rPr sz="2800" spc="-20" dirty="0">
                <a:solidFill>
                  <a:srgbClr val="FFFFFF"/>
                </a:solidFill>
                <a:latin typeface="Calibri"/>
                <a:cs typeface="Calibri"/>
              </a:rPr>
              <a:t> </a:t>
            </a:r>
            <a:r>
              <a:rPr sz="2800" spc="-55" dirty="0">
                <a:solidFill>
                  <a:srgbClr val="FFFFFF"/>
                </a:solidFill>
                <a:latin typeface="Calibri"/>
                <a:cs typeface="Calibri"/>
              </a:rPr>
              <a:t>YAPI</a:t>
            </a:r>
            <a:r>
              <a:rPr sz="2800" spc="-20" dirty="0">
                <a:solidFill>
                  <a:srgbClr val="FFFFFF"/>
                </a:solidFill>
                <a:latin typeface="Calibri"/>
                <a:cs typeface="Calibri"/>
              </a:rPr>
              <a:t> </a:t>
            </a:r>
            <a:r>
              <a:rPr sz="2800" dirty="0">
                <a:solidFill>
                  <a:srgbClr val="FFFFFF"/>
                </a:solidFill>
                <a:latin typeface="Calibri"/>
                <a:cs typeface="Calibri"/>
              </a:rPr>
              <a:t>ALANLARI</a:t>
            </a:r>
            <a:endParaRPr sz="2800">
              <a:latin typeface="Calibri"/>
              <a:cs typeface="Calibri"/>
            </a:endParaRPr>
          </a:p>
        </p:txBody>
      </p:sp>
      <p:grpSp>
        <p:nvGrpSpPr>
          <p:cNvPr id="63" name="object 63"/>
          <p:cNvGrpSpPr/>
          <p:nvPr/>
        </p:nvGrpSpPr>
        <p:grpSpPr>
          <a:xfrm>
            <a:off x="15272829" y="3711337"/>
            <a:ext cx="3643629" cy="1090295"/>
            <a:chOff x="15272829" y="3711337"/>
            <a:chExt cx="3643629" cy="1090295"/>
          </a:xfrm>
        </p:grpSpPr>
        <p:sp>
          <p:nvSpPr>
            <p:cNvPr id="64" name="object 64"/>
            <p:cNvSpPr/>
            <p:nvPr/>
          </p:nvSpPr>
          <p:spPr>
            <a:xfrm>
              <a:off x="15277909" y="3716417"/>
              <a:ext cx="403860" cy="648335"/>
            </a:xfrm>
            <a:custGeom>
              <a:avLst/>
              <a:gdLst/>
              <a:ahLst/>
              <a:cxnLst/>
              <a:rect l="l" t="t" r="r" b="b"/>
              <a:pathLst>
                <a:path w="403859" h="648335">
                  <a:moveTo>
                    <a:pt x="0" y="0"/>
                  </a:moveTo>
                  <a:lnTo>
                    <a:pt x="0" y="647786"/>
                  </a:lnTo>
                  <a:lnTo>
                    <a:pt x="403648" y="647786"/>
                  </a:lnTo>
                </a:path>
              </a:pathLst>
            </a:custGeom>
            <a:ln w="10054">
              <a:solidFill>
                <a:srgbClr val="EC7C30"/>
              </a:solidFill>
            </a:ln>
          </p:spPr>
          <p:txBody>
            <a:bodyPr wrap="square" lIns="0" tIns="0" rIns="0" bIns="0" rtlCol="0"/>
            <a:lstStyle/>
            <a:p>
              <a:endParaRPr/>
            </a:p>
          </p:txBody>
        </p:sp>
        <p:sp>
          <p:nvSpPr>
            <p:cNvPr id="65" name="object 65"/>
            <p:cNvSpPr/>
            <p:nvPr/>
          </p:nvSpPr>
          <p:spPr>
            <a:xfrm>
              <a:off x="15681348" y="3932590"/>
              <a:ext cx="3230245" cy="863600"/>
            </a:xfrm>
            <a:custGeom>
              <a:avLst/>
              <a:gdLst/>
              <a:ahLst/>
              <a:cxnLst/>
              <a:rect l="l" t="t" r="r" b="b"/>
              <a:pathLst>
                <a:path w="3230244" h="863600">
                  <a:moveTo>
                    <a:pt x="0" y="86301"/>
                  </a:moveTo>
                  <a:lnTo>
                    <a:pt x="6783" y="52712"/>
                  </a:lnTo>
                  <a:lnTo>
                    <a:pt x="25280" y="25280"/>
                  </a:lnTo>
                  <a:lnTo>
                    <a:pt x="52712" y="6783"/>
                  </a:lnTo>
                  <a:lnTo>
                    <a:pt x="86301" y="0"/>
                  </a:lnTo>
                  <a:lnTo>
                    <a:pt x="3143726" y="0"/>
                  </a:lnTo>
                  <a:lnTo>
                    <a:pt x="3177315" y="6783"/>
                  </a:lnTo>
                  <a:lnTo>
                    <a:pt x="3204748" y="25280"/>
                  </a:lnTo>
                  <a:lnTo>
                    <a:pt x="3223245" y="52712"/>
                  </a:lnTo>
                  <a:lnTo>
                    <a:pt x="3230028" y="86301"/>
                  </a:lnTo>
                  <a:lnTo>
                    <a:pt x="3230028" y="777133"/>
                  </a:lnTo>
                  <a:lnTo>
                    <a:pt x="3223245" y="810722"/>
                  </a:lnTo>
                  <a:lnTo>
                    <a:pt x="3204748" y="838155"/>
                  </a:lnTo>
                  <a:lnTo>
                    <a:pt x="3177315" y="856652"/>
                  </a:lnTo>
                  <a:lnTo>
                    <a:pt x="3143726" y="863435"/>
                  </a:lnTo>
                  <a:lnTo>
                    <a:pt x="86301" y="863435"/>
                  </a:lnTo>
                  <a:lnTo>
                    <a:pt x="52712" y="856652"/>
                  </a:lnTo>
                  <a:lnTo>
                    <a:pt x="25280" y="838155"/>
                  </a:lnTo>
                  <a:lnTo>
                    <a:pt x="6783" y="810722"/>
                  </a:lnTo>
                  <a:lnTo>
                    <a:pt x="0" y="777133"/>
                  </a:lnTo>
                  <a:lnTo>
                    <a:pt x="0" y="86301"/>
                  </a:lnTo>
                  <a:close/>
                </a:path>
              </a:pathLst>
            </a:custGeom>
            <a:ln w="10054">
              <a:solidFill>
                <a:srgbClr val="4471C4"/>
              </a:solidFill>
            </a:ln>
          </p:spPr>
          <p:txBody>
            <a:bodyPr wrap="square" lIns="0" tIns="0" rIns="0" bIns="0" rtlCol="0"/>
            <a:lstStyle/>
            <a:p>
              <a:endParaRPr/>
            </a:p>
          </p:txBody>
        </p:sp>
      </p:grpSp>
      <p:sp>
        <p:nvSpPr>
          <p:cNvPr id="66" name="object 66"/>
          <p:cNvSpPr txBox="1"/>
          <p:nvPr/>
        </p:nvSpPr>
        <p:spPr>
          <a:xfrm>
            <a:off x="16272969" y="4186861"/>
            <a:ext cx="2048510" cy="301625"/>
          </a:xfrm>
          <a:prstGeom prst="rect">
            <a:avLst/>
          </a:prstGeom>
        </p:spPr>
        <p:txBody>
          <a:bodyPr vert="horz" wrap="square" lIns="0" tIns="13970" rIns="0" bIns="0" rtlCol="0">
            <a:spAutoFit/>
          </a:bodyPr>
          <a:lstStyle/>
          <a:p>
            <a:pPr marL="12700">
              <a:lnSpc>
                <a:spcPct val="100000"/>
              </a:lnSpc>
              <a:spcBef>
                <a:spcPts val="110"/>
              </a:spcBef>
            </a:pPr>
            <a:r>
              <a:rPr sz="1800" dirty="0">
                <a:latin typeface="Calibri"/>
                <a:cs typeface="Calibri"/>
              </a:rPr>
              <a:t>Isıtma-</a:t>
            </a:r>
            <a:r>
              <a:rPr sz="1800" spc="-10" dirty="0">
                <a:latin typeface="Calibri"/>
                <a:cs typeface="Calibri"/>
              </a:rPr>
              <a:t> </a:t>
            </a:r>
            <a:r>
              <a:rPr sz="1800" dirty="0">
                <a:latin typeface="Calibri"/>
                <a:cs typeface="Calibri"/>
              </a:rPr>
              <a:t>Soğutma</a:t>
            </a:r>
            <a:r>
              <a:rPr sz="1800" spc="5" dirty="0">
                <a:latin typeface="Calibri"/>
                <a:cs typeface="Calibri"/>
              </a:rPr>
              <a:t> </a:t>
            </a:r>
            <a:r>
              <a:rPr sz="1800" dirty="0">
                <a:latin typeface="Calibri"/>
                <a:cs typeface="Calibri"/>
              </a:rPr>
              <a:t>alanı</a:t>
            </a:r>
            <a:endParaRPr sz="1800">
              <a:latin typeface="Calibri"/>
              <a:cs typeface="Calibri"/>
            </a:endParaRPr>
          </a:p>
        </p:txBody>
      </p:sp>
      <p:grpSp>
        <p:nvGrpSpPr>
          <p:cNvPr id="67" name="object 67"/>
          <p:cNvGrpSpPr/>
          <p:nvPr/>
        </p:nvGrpSpPr>
        <p:grpSpPr>
          <a:xfrm>
            <a:off x="15272829" y="3711337"/>
            <a:ext cx="3643629" cy="2169795"/>
            <a:chOff x="15272829" y="3711337"/>
            <a:chExt cx="3643629" cy="2169795"/>
          </a:xfrm>
        </p:grpSpPr>
        <p:sp>
          <p:nvSpPr>
            <p:cNvPr id="68" name="object 68"/>
            <p:cNvSpPr/>
            <p:nvPr/>
          </p:nvSpPr>
          <p:spPr>
            <a:xfrm>
              <a:off x="15277909" y="3716417"/>
              <a:ext cx="403860" cy="1727835"/>
            </a:xfrm>
            <a:custGeom>
              <a:avLst/>
              <a:gdLst/>
              <a:ahLst/>
              <a:cxnLst/>
              <a:rect l="l" t="t" r="r" b="b"/>
              <a:pathLst>
                <a:path w="403859" h="1727835">
                  <a:moveTo>
                    <a:pt x="0" y="0"/>
                  </a:moveTo>
                  <a:lnTo>
                    <a:pt x="0" y="1727394"/>
                  </a:lnTo>
                  <a:lnTo>
                    <a:pt x="403648" y="1727394"/>
                  </a:lnTo>
                </a:path>
              </a:pathLst>
            </a:custGeom>
            <a:ln w="10054">
              <a:solidFill>
                <a:srgbClr val="EC7C30"/>
              </a:solidFill>
            </a:ln>
          </p:spPr>
          <p:txBody>
            <a:bodyPr wrap="square" lIns="0" tIns="0" rIns="0" bIns="0" rtlCol="0"/>
            <a:lstStyle/>
            <a:p>
              <a:endParaRPr/>
            </a:p>
          </p:txBody>
        </p:sp>
        <p:sp>
          <p:nvSpPr>
            <p:cNvPr id="69" name="object 69"/>
            <p:cNvSpPr/>
            <p:nvPr/>
          </p:nvSpPr>
          <p:spPr>
            <a:xfrm>
              <a:off x="15681348" y="5012199"/>
              <a:ext cx="3230245" cy="863600"/>
            </a:xfrm>
            <a:custGeom>
              <a:avLst/>
              <a:gdLst/>
              <a:ahLst/>
              <a:cxnLst/>
              <a:rect l="l" t="t" r="r" b="b"/>
              <a:pathLst>
                <a:path w="3230244" h="863600">
                  <a:moveTo>
                    <a:pt x="3143726" y="0"/>
                  </a:moveTo>
                  <a:lnTo>
                    <a:pt x="86301" y="0"/>
                  </a:lnTo>
                  <a:lnTo>
                    <a:pt x="52712" y="6783"/>
                  </a:lnTo>
                  <a:lnTo>
                    <a:pt x="25280" y="25280"/>
                  </a:lnTo>
                  <a:lnTo>
                    <a:pt x="6783" y="52712"/>
                  </a:lnTo>
                  <a:lnTo>
                    <a:pt x="0" y="86301"/>
                  </a:lnTo>
                  <a:lnTo>
                    <a:pt x="0" y="777133"/>
                  </a:lnTo>
                  <a:lnTo>
                    <a:pt x="6783" y="810722"/>
                  </a:lnTo>
                  <a:lnTo>
                    <a:pt x="25280" y="838155"/>
                  </a:lnTo>
                  <a:lnTo>
                    <a:pt x="52712" y="856652"/>
                  </a:lnTo>
                  <a:lnTo>
                    <a:pt x="86301" y="863435"/>
                  </a:lnTo>
                  <a:lnTo>
                    <a:pt x="3143726" y="863435"/>
                  </a:lnTo>
                  <a:lnTo>
                    <a:pt x="3177315" y="856652"/>
                  </a:lnTo>
                  <a:lnTo>
                    <a:pt x="3204748" y="838155"/>
                  </a:lnTo>
                  <a:lnTo>
                    <a:pt x="3223245" y="810722"/>
                  </a:lnTo>
                  <a:lnTo>
                    <a:pt x="3230028" y="777133"/>
                  </a:lnTo>
                  <a:lnTo>
                    <a:pt x="3230028" y="86301"/>
                  </a:lnTo>
                  <a:lnTo>
                    <a:pt x="3223245" y="52712"/>
                  </a:lnTo>
                  <a:lnTo>
                    <a:pt x="3204748" y="25280"/>
                  </a:lnTo>
                  <a:lnTo>
                    <a:pt x="3177315" y="6783"/>
                  </a:lnTo>
                  <a:lnTo>
                    <a:pt x="3143726" y="0"/>
                  </a:lnTo>
                  <a:close/>
                </a:path>
              </a:pathLst>
            </a:custGeom>
            <a:solidFill>
              <a:srgbClr val="FFFFFF">
                <a:alpha val="90194"/>
              </a:srgbClr>
            </a:solidFill>
          </p:spPr>
          <p:txBody>
            <a:bodyPr wrap="square" lIns="0" tIns="0" rIns="0" bIns="0" rtlCol="0"/>
            <a:lstStyle/>
            <a:p>
              <a:endParaRPr/>
            </a:p>
          </p:txBody>
        </p:sp>
        <p:sp>
          <p:nvSpPr>
            <p:cNvPr id="70" name="object 70"/>
            <p:cNvSpPr/>
            <p:nvPr/>
          </p:nvSpPr>
          <p:spPr>
            <a:xfrm>
              <a:off x="15681348" y="5012199"/>
              <a:ext cx="3230245" cy="863600"/>
            </a:xfrm>
            <a:custGeom>
              <a:avLst/>
              <a:gdLst/>
              <a:ahLst/>
              <a:cxnLst/>
              <a:rect l="l" t="t" r="r" b="b"/>
              <a:pathLst>
                <a:path w="3230244" h="863600">
                  <a:moveTo>
                    <a:pt x="0" y="86301"/>
                  </a:moveTo>
                  <a:lnTo>
                    <a:pt x="6783" y="52712"/>
                  </a:lnTo>
                  <a:lnTo>
                    <a:pt x="25280" y="25280"/>
                  </a:lnTo>
                  <a:lnTo>
                    <a:pt x="52712" y="6783"/>
                  </a:lnTo>
                  <a:lnTo>
                    <a:pt x="86301" y="0"/>
                  </a:lnTo>
                  <a:lnTo>
                    <a:pt x="3143726" y="0"/>
                  </a:lnTo>
                  <a:lnTo>
                    <a:pt x="3177315" y="6783"/>
                  </a:lnTo>
                  <a:lnTo>
                    <a:pt x="3204748" y="25280"/>
                  </a:lnTo>
                  <a:lnTo>
                    <a:pt x="3223245" y="52712"/>
                  </a:lnTo>
                  <a:lnTo>
                    <a:pt x="3230028" y="86301"/>
                  </a:lnTo>
                  <a:lnTo>
                    <a:pt x="3230028" y="777133"/>
                  </a:lnTo>
                  <a:lnTo>
                    <a:pt x="3223245" y="810722"/>
                  </a:lnTo>
                  <a:lnTo>
                    <a:pt x="3204748" y="838155"/>
                  </a:lnTo>
                  <a:lnTo>
                    <a:pt x="3177315" y="856652"/>
                  </a:lnTo>
                  <a:lnTo>
                    <a:pt x="3143726" y="863435"/>
                  </a:lnTo>
                  <a:lnTo>
                    <a:pt x="86301" y="863435"/>
                  </a:lnTo>
                  <a:lnTo>
                    <a:pt x="52712" y="856652"/>
                  </a:lnTo>
                  <a:lnTo>
                    <a:pt x="25280" y="838155"/>
                  </a:lnTo>
                  <a:lnTo>
                    <a:pt x="6783" y="810722"/>
                  </a:lnTo>
                  <a:lnTo>
                    <a:pt x="0" y="777133"/>
                  </a:lnTo>
                  <a:lnTo>
                    <a:pt x="0" y="86301"/>
                  </a:lnTo>
                  <a:close/>
                </a:path>
              </a:pathLst>
            </a:custGeom>
            <a:ln w="10054">
              <a:solidFill>
                <a:srgbClr val="6FAC46"/>
              </a:solidFill>
            </a:ln>
          </p:spPr>
          <p:txBody>
            <a:bodyPr wrap="square" lIns="0" tIns="0" rIns="0" bIns="0" rtlCol="0"/>
            <a:lstStyle/>
            <a:p>
              <a:endParaRPr/>
            </a:p>
          </p:txBody>
        </p:sp>
      </p:grpSp>
      <p:sp>
        <p:nvSpPr>
          <p:cNvPr id="71" name="object 71"/>
          <p:cNvSpPr txBox="1"/>
          <p:nvPr/>
        </p:nvSpPr>
        <p:spPr>
          <a:xfrm>
            <a:off x="16594715" y="5266469"/>
            <a:ext cx="1403350" cy="301625"/>
          </a:xfrm>
          <a:prstGeom prst="rect">
            <a:avLst/>
          </a:prstGeom>
        </p:spPr>
        <p:txBody>
          <a:bodyPr vert="horz" wrap="square" lIns="0" tIns="13970" rIns="0" bIns="0" rtlCol="0">
            <a:spAutoFit/>
          </a:bodyPr>
          <a:lstStyle/>
          <a:p>
            <a:pPr marL="12700">
              <a:lnSpc>
                <a:spcPct val="100000"/>
              </a:lnSpc>
              <a:spcBef>
                <a:spcPts val="110"/>
              </a:spcBef>
            </a:pPr>
            <a:r>
              <a:rPr sz="1800" dirty="0">
                <a:latin typeface="Calibri"/>
                <a:cs typeface="Calibri"/>
              </a:rPr>
              <a:t>Makine</a:t>
            </a:r>
            <a:r>
              <a:rPr sz="1800" spc="-30" dirty="0">
                <a:latin typeface="Calibri"/>
                <a:cs typeface="Calibri"/>
              </a:rPr>
              <a:t> </a:t>
            </a:r>
            <a:r>
              <a:rPr sz="1800" spc="-5" dirty="0">
                <a:latin typeface="Calibri"/>
                <a:cs typeface="Calibri"/>
              </a:rPr>
              <a:t>ünitesi</a:t>
            </a:r>
            <a:endParaRPr sz="1800">
              <a:latin typeface="Calibri"/>
              <a:cs typeface="Calibri"/>
            </a:endParaRPr>
          </a:p>
        </p:txBody>
      </p:sp>
      <p:grpSp>
        <p:nvGrpSpPr>
          <p:cNvPr id="72" name="object 72"/>
          <p:cNvGrpSpPr/>
          <p:nvPr/>
        </p:nvGrpSpPr>
        <p:grpSpPr>
          <a:xfrm>
            <a:off x="15272829" y="3711337"/>
            <a:ext cx="3643629" cy="3249295"/>
            <a:chOff x="15272829" y="3711337"/>
            <a:chExt cx="3643629" cy="3249295"/>
          </a:xfrm>
        </p:grpSpPr>
        <p:sp>
          <p:nvSpPr>
            <p:cNvPr id="73" name="object 73"/>
            <p:cNvSpPr/>
            <p:nvPr/>
          </p:nvSpPr>
          <p:spPr>
            <a:xfrm>
              <a:off x="15277909" y="3716417"/>
              <a:ext cx="403860" cy="2807335"/>
            </a:xfrm>
            <a:custGeom>
              <a:avLst/>
              <a:gdLst/>
              <a:ahLst/>
              <a:cxnLst/>
              <a:rect l="l" t="t" r="r" b="b"/>
              <a:pathLst>
                <a:path w="403859" h="2807334">
                  <a:moveTo>
                    <a:pt x="0" y="0"/>
                  </a:moveTo>
                  <a:lnTo>
                    <a:pt x="0" y="2807003"/>
                  </a:lnTo>
                  <a:lnTo>
                    <a:pt x="403648" y="2807003"/>
                  </a:lnTo>
                </a:path>
              </a:pathLst>
            </a:custGeom>
            <a:ln w="10054">
              <a:solidFill>
                <a:srgbClr val="EC7C30"/>
              </a:solidFill>
            </a:ln>
          </p:spPr>
          <p:txBody>
            <a:bodyPr wrap="square" lIns="0" tIns="0" rIns="0" bIns="0" rtlCol="0"/>
            <a:lstStyle/>
            <a:p>
              <a:endParaRPr/>
            </a:p>
          </p:txBody>
        </p:sp>
        <p:sp>
          <p:nvSpPr>
            <p:cNvPr id="74" name="object 74"/>
            <p:cNvSpPr/>
            <p:nvPr/>
          </p:nvSpPr>
          <p:spPr>
            <a:xfrm>
              <a:off x="15681348" y="6091808"/>
              <a:ext cx="3230245" cy="863600"/>
            </a:xfrm>
            <a:custGeom>
              <a:avLst/>
              <a:gdLst/>
              <a:ahLst/>
              <a:cxnLst/>
              <a:rect l="l" t="t" r="r" b="b"/>
              <a:pathLst>
                <a:path w="3230244" h="863600">
                  <a:moveTo>
                    <a:pt x="3143726" y="0"/>
                  </a:moveTo>
                  <a:lnTo>
                    <a:pt x="86301" y="0"/>
                  </a:lnTo>
                  <a:lnTo>
                    <a:pt x="52712" y="6783"/>
                  </a:lnTo>
                  <a:lnTo>
                    <a:pt x="25280" y="25280"/>
                  </a:lnTo>
                  <a:lnTo>
                    <a:pt x="6783" y="52712"/>
                  </a:lnTo>
                  <a:lnTo>
                    <a:pt x="0" y="86301"/>
                  </a:lnTo>
                  <a:lnTo>
                    <a:pt x="0" y="777133"/>
                  </a:lnTo>
                  <a:lnTo>
                    <a:pt x="6783" y="810722"/>
                  </a:lnTo>
                  <a:lnTo>
                    <a:pt x="25280" y="838155"/>
                  </a:lnTo>
                  <a:lnTo>
                    <a:pt x="52712" y="856652"/>
                  </a:lnTo>
                  <a:lnTo>
                    <a:pt x="86301" y="863435"/>
                  </a:lnTo>
                  <a:lnTo>
                    <a:pt x="3143726" y="863435"/>
                  </a:lnTo>
                  <a:lnTo>
                    <a:pt x="3177315" y="856652"/>
                  </a:lnTo>
                  <a:lnTo>
                    <a:pt x="3204748" y="838155"/>
                  </a:lnTo>
                  <a:lnTo>
                    <a:pt x="3223245" y="810722"/>
                  </a:lnTo>
                  <a:lnTo>
                    <a:pt x="3230028" y="777133"/>
                  </a:lnTo>
                  <a:lnTo>
                    <a:pt x="3230028" y="86301"/>
                  </a:lnTo>
                  <a:lnTo>
                    <a:pt x="3223245" y="52712"/>
                  </a:lnTo>
                  <a:lnTo>
                    <a:pt x="3204748" y="25280"/>
                  </a:lnTo>
                  <a:lnTo>
                    <a:pt x="3177315" y="6783"/>
                  </a:lnTo>
                  <a:lnTo>
                    <a:pt x="3143726" y="0"/>
                  </a:lnTo>
                  <a:close/>
                </a:path>
              </a:pathLst>
            </a:custGeom>
            <a:solidFill>
              <a:srgbClr val="FFFFFF">
                <a:alpha val="90194"/>
              </a:srgbClr>
            </a:solidFill>
          </p:spPr>
          <p:txBody>
            <a:bodyPr wrap="square" lIns="0" tIns="0" rIns="0" bIns="0" rtlCol="0"/>
            <a:lstStyle/>
            <a:p>
              <a:endParaRPr/>
            </a:p>
          </p:txBody>
        </p:sp>
        <p:sp>
          <p:nvSpPr>
            <p:cNvPr id="75" name="object 75"/>
            <p:cNvSpPr/>
            <p:nvPr/>
          </p:nvSpPr>
          <p:spPr>
            <a:xfrm>
              <a:off x="15681348" y="6091808"/>
              <a:ext cx="3230245" cy="863600"/>
            </a:xfrm>
            <a:custGeom>
              <a:avLst/>
              <a:gdLst/>
              <a:ahLst/>
              <a:cxnLst/>
              <a:rect l="l" t="t" r="r" b="b"/>
              <a:pathLst>
                <a:path w="3230244" h="863600">
                  <a:moveTo>
                    <a:pt x="0" y="86301"/>
                  </a:moveTo>
                  <a:lnTo>
                    <a:pt x="6783" y="52712"/>
                  </a:lnTo>
                  <a:lnTo>
                    <a:pt x="25280" y="25280"/>
                  </a:lnTo>
                  <a:lnTo>
                    <a:pt x="52712" y="6783"/>
                  </a:lnTo>
                  <a:lnTo>
                    <a:pt x="86301" y="0"/>
                  </a:lnTo>
                  <a:lnTo>
                    <a:pt x="3143726" y="0"/>
                  </a:lnTo>
                  <a:lnTo>
                    <a:pt x="3177315" y="6783"/>
                  </a:lnTo>
                  <a:lnTo>
                    <a:pt x="3204748" y="25280"/>
                  </a:lnTo>
                  <a:lnTo>
                    <a:pt x="3223245" y="52712"/>
                  </a:lnTo>
                  <a:lnTo>
                    <a:pt x="3230028" y="86301"/>
                  </a:lnTo>
                  <a:lnTo>
                    <a:pt x="3230028" y="777133"/>
                  </a:lnTo>
                  <a:lnTo>
                    <a:pt x="3223245" y="810722"/>
                  </a:lnTo>
                  <a:lnTo>
                    <a:pt x="3204748" y="838155"/>
                  </a:lnTo>
                  <a:lnTo>
                    <a:pt x="3177315" y="856652"/>
                  </a:lnTo>
                  <a:lnTo>
                    <a:pt x="3143726" y="863435"/>
                  </a:lnTo>
                  <a:lnTo>
                    <a:pt x="86301" y="863435"/>
                  </a:lnTo>
                  <a:lnTo>
                    <a:pt x="52712" y="856652"/>
                  </a:lnTo>
                  <a:lnTo>
                    <a:pt x="25280" y="838155"/>
                  </a:lnTo>
                  <a:lnTo>
                    <a:pt x="6783" y="810722"/>
                  </a:lnTo>
                  <a:lnTo>
                    <a:pt x="0" y="777133"/>
                  </a:lnTo>
                  <a:lnTo>
                    <a:pt x="0" y="86301"/>
                  </a:lnTo>
                  <a:close/>
                </a:path>
              </a:pathLst>
            </a:custGeom>
            <a:ln w="10054">
              <a:solidFill>
                <a:srgbClr val="EC7C30"/>
              </a:solidFill>
            </a:ln>
          </p:spPr>
          <p:txBody>
            <a:bodyPr wrap="square" lIns="0" tIns="0" rIns="0" bIns="0" rtlCol="0"/>
            <a:lstStyle/>
            <a:p>
              <a:endParaRPr/>
            </a:p>
          </p:txBody>
        </p:sp>
      </p:grpSp>
      <p:sp>
        <p:nvSpPr>
          <p:cNvPr id="76" name="object 76"/>
          <p:cNvSpPr txBox="1"/>
          <p:nvPr/>
        </p:nvSpPr>
        <p:spPr>
          <a:xfrm>
            <a:off x="16793292" y="6346287"/>
            <a:ext cx="1008380" cy="301625"/>
          </a:xfrm>
          <a:prstGeom prst="rect">
            <a:avLst/>
          </a:prstGeom>
        </p:spPr>
        <p:txBody>
          <a:bodyPr vert="horz" wrap="square" lIns="0" tIns="13970" rIns="0" bIns="0" rtlCol="0">
            <a:spAutoFit/>
          </a:bodyPr>
          <a:lstStyle/>
          <a:p>
            <a:pPr marL="12700">
              <a:lnSpc>
                <a:spcPct val="100000"/>
              </a:lnSpc>
              <a:spcBef>
                <a:spcPts val="110"/>
              </a:spcBef>
            </a:pPr>
            <a:r>
              <a:rPr sz="1800" dirty="0">
                <a:latin typeface="Calibri"/>
                <a:cs typeface="Calibri"/>
              </a:rPr>
              <a:t>Isı</a:t>
            </a:r>
            <a:r>
              <a:rPr sz="1800" spc="-60" dirty="0">
                <a:latin typeface="Calibri"/>
                <a:cs typeface="Calibri"/>
              </a:rPr>
              <a:t> </a:t>
            </a:r>
            <a:r>
              <a:rPr sz="1800" spc="-10" dirty="0">
                <a:latin typeface="Calibri"/>
                <a:cs typeface="Calibri"/>
              </a:rPr>
              <a:t>merkezi</a:t>
            </a:r>
            <a:endParaRPr sz="1800">
              <a:latin typeface="Calibri"/>
              <a:cs typeface="Calibri"/>
            </a:endParaRPr>
          </a:p>
        </p:txBody>
      </p:sp>
      <p:grpSp>
        <p:nvGrpSpPr>
          <p:cNvPr id="77" name="object 77"/>
          <p:cNvGrpSpPr/>
          <p:nvPr/>
        </p:nvGrpSpPr>
        <p:grpSpPr>
          <a:xfrm>
            <a:off x="15272829" y="3711337"/>
            <a:ext cx="3643629" cy="4328795"/>
            <a:chOff x="15272829" y="3711337"/>
            <a:chExt cx="3643629" cy="4328795"/>
          </a:xfrm>
        </p:grpSpPr>
        <p:sp>
          <p:nvSpPr>
            <p:cNvPr id="78" name="object 78"/>
            <p:cNvSpPr/>
            <p:nvPr/>
          </p:nvSpPr>
          <p:spPr>
            <a:xfrm>
              <a:off x="15277909" y="3716417"/>
              <a:ext cx="403860" cy="3886835"/>
            </a:xfrm>
            <a:custGeom>
              <a:avLst/>
              <a:gdLst/>
              <a:ahLst/>
              <a:cxnLst/>
              <a:rect l="l" t="t" r="r" b="b"/>
              <a:pathLst>
                <a:path w="403859" h="3886834">
                  <a:moveTo>
                    <a:pt x="0" y="0"/>
                  </a:moveTo>
                  <a:lnTo>
                    <a:pt x="0" y="3886612"/>
                  </a:lnTo>
                  <a:lnTo>
                    <a:pt x="403648" y="3886612"/>
                  </a:lnTo>
                </a:path>
              </a:pathLst>
            </a:custGeom>
            <a:ln w="10054">
              <a:solidFill>
                <a:srgbClr val="EC7C30"/>
              </a:solidFill>
            </a:ln>
          </p:spPr>
          <p:txBody>
            <a:bodyPr wrap="square" lIns="0" tIns="0" rIns="0" bIns="0" rtlCol="0"/>
            <a:lstStyle/>
            <a:p>
              <a:endParaRPr/>
            </a:p>
          </p:txBody>
        </p:sp>
        <p:sp>
          <p:nvSpPr>
            <p:cNvPr id="79" name="object 79"/>
            <p:cNvSpPr/>
            <p:nvPr/>
          </p:nvSpPr>
          <p:spPr>
            <a:xfrm>
              <a:off x="15681348" y="7171417"/>
              <a:ext cx="3230245" cy="863600"/>
            </a:xfrm>
            <a:custGeom>
              <a:avLst/>
              <a:gdLst/>
              <a:ahLst/>
              <a:cxnLst/>
              <a:rect l="l" t="t" r="r" b="b"/>
              <a:pathLst>
                <a:path w="3230244" h="863600">
                  <a:moveTo>
                    <a:pt x="3143726" y="0"/>
                  </a:moveTo>
                  <a:lnTo>
                    <a:pt x="86301" y="0"/>
                  </a:lnTo>
                  <a:lnTo>
                    <a:pt x="52712" y="6783"/>
                  </a:lnTo>
                  <a:lnTo>
                    <a:pt x="25280" y="25280"/>
                  </a:lnTo>
                  <a:lnTo>
                    <a:pt x="6783" y="52712"/>
                  </a:lnTo>
                  <a:lnTo>
                    <a:pt x="0" y="86301"/>
                  </a:lnTo>
                  <a:lnTo>
                    <a:pt x="0" y="777133"/>
                  </a:lnTo>
                  <a:lnTo>
                    <a:pt x="6783" y="810722"/>
                  </a:lnTo>
                  <a:lnTo>
                    <a:pt x="25280" y="838155"/>
                  </a:lnTo>
                  <a:lnTo>
                    <a:pt x="52712" y="856652"/>
                  </a:lnTo>
                  <a:lnTo>
                    <a:pt x="86301" y="863435"/>
                  </a:lnTo>
                  <a:lnTo>
                    <a:pt x="3143726" y="863435"/>
                  </a:lnTo>
                  <a:lnTo>
                    <a:pt x="3177315" y="856652"/>
                  </a:lnTo>
                  <a:lnTo>
                    <a:pt x="3204748" y="838155"/>
                  </a:lnTo>
                  <a:lnTo>
                    <a:pt x="3223245" y="810722"/>
                  </a:lnTo>
                  <a:lnTo>
                    <a:pt x="3230028" y="777133"/>
                  </a:lnTo>
                  <a:lnTo>
                    <a:pt x="3230028" y="86301"/>
                  </a:lnTo>
                  <a:lnTo>
                    <a:pt x="3223245" y="52712"/>
                  </a:lnTo>
                  <a:lnTo>
                    <a:pt x="3204748" y="25280"/>
                  </a:lnTo>
                  <a:lnTo>
                    <a:pt x="3177315" y="6783"/>
                  </a:lnTo>
                  <a:lnTo>
                    <a:pt x="3143726" y="0"/>
                  </a:lnTo>
                  <a:close/>
                </a:path>
              </a:pathLst>
            </a:custGeom>
            <a:solidFill>
              <a:srgbClr val="FFFFFF">
                <a:alpha val="90194"/>
              </a:srgbClr>
            </a:solidFill>
          </p:spPr>
          <p:txBody>
            <a:bodyPr wrap="square" lIns="0" tIns="0" rIns="0" bIns="0" rtlCol="0"/>
            <a:lstStyle/>
            <a:p>
              <a:endParaRPr/>
            </a:p>
          </p:txBody>
        </p:sp>
        <p:sp>
          <p:nvSpPr>
            <p:cNvPr id="80" name="object 80"/>
            <p:cNvSpPr/>
            <p:nvPr/>
          </p:nvSpPr>
          <p:spPr>
            <a:xfrm>
              <a:off x="15681348" y="7171417"/>
              <a:ext cx="3230245" cy="863600"/>
            </a:xfrm>
            <a:custGeom>
              <a:avLst/>
              <a:gdLst/>
              <a:ahLst/>
              <a:cxnLst/>
              <a:rect l="l" t="t" r="r" b="b"/>
              <a:pathLst>
                <a:path w="3230244" h="863600">
                  <a:moveTo>
                    <a:pt x="0" y="86301"/>
                  </a:moveTo>
                  <a:lnTo>
                    <a:pt x="6783" y="52712"/>
                  </a:lnTo>
                  <a:lnTo>
                    <a:pt x="25280" y="25280"/>
                  </a:lnTo>
                  <a:lnTo>
                    <a:pt x="52712" y="6783"/>
                  </a:lnTo>
                  <a:lnTo>
                    <a:pt x="86301" y="0"/>
                  </a:lnTo>
                  <a:lnTo>
                    <a:pt x="3143726" y="0"/>
                  </a:lnTo>
                  <a:lnTo>
                    <a:pt x="3177315" y="6783"/>
                  </a:lnTo>
                  <a:lnTo>
                    <a:pt x="3204748" y="25280"/>
                  </a:lnTo>
                  <a:lnTo>
                    <a:pt x="3223245" y="52712"/>
                  </a:lnTo>
                  <a:lnTo>
                    <a:pt x="3230028" y="86301"/>
                  </a:lnTo>
                  <a:lnTo>
                    <a:pt x="3230028" y="777133"/>
                  </a:lnTo>
                  <a:lnTo>
                    <a:pt x="3223245" y="810722"/>
                  </a:lnTo>
                  <a:lnTo>
                    <a:pt x="3204748" y="838155"/>
                  </a:lnTo>
                  <a:lnTo>
                    <a:pt x="3177315" y="856652"/>
                  </a:lnTo>
                  <a:lnTo>
                    <a:pt x="3143726" y="863435"/>
                  </a:lnTo>
                  <a:lnTo>
                    <a:pt x="86301" y="863435"/>
                  </a:lnTo>
                  <a:lnTo>
                    <a:pt x="52712" y="856652"/>
                  </a:lnTo>
                  <a:lnTo>
                    <a:pt x="25280" y="838155"/>
                  </a:lnTo>
                  <a:lnTo>
                    <a:pt x="6783" y="810722"/>
                  </a:lnTo>
                  <a:lnTo>
                    <a:pt x="0" y="777133"/>
                  </a:lnTo>
                  <a:lnTo>
                    <a:pt x="0" y="86301"/>
                  </a:lnTo>
                  <a:close/>
                </a:path>
              </a:pathLst>
            </a:custGeom>
            <a:ln w="10054">
              <a:solidFill>
                <a:srgbClr val="A4A4A4"/>
              </a:solidFill>
            </a:ln>
          </p:spPr>
          <p:txBody>
            <a:bodyPr wrap="square" lIns="0" tIns="0" rIns="0" bIns="0" rtlCol="0"/>
            <a:lstStyle/>
            <a:p>
              <a:endParaRPr/>
            </a:p>
          </p:txBody>
        </p:sp>
      </p:grpSp>
      <p:sp>
        <p:nvSpPr>
          <p:cNvPr id="81" name="object 81"/>
          <p:cNvSpPr txBox="1"/>
          <p:nvPr/>
        </p:nvSpPr>
        <p:spPr>
          <a:xfrm>
            <a:off x="16427558" y="7425896"/>
            <a:ext cx="1737995" cy="301625"/>
          </a:xfrm>
          <a:prstGeom prst="rect">
            <a:avLst/>
          </a:prstGeom>
        </p:spPr>
        <p:txBody>
          <a:bodyPr vert="horz" wrap="square" lIns="0" tIns="13970" rIns="0" bIns="0" rtlCol="0">
            <a:spAutoFit/>
          </a:bodyPr>
          <a:lstStyle/>
          <a:p>
            <a:pPr marL="12700">
              <a:lnSpc>
                <a:spcPct val="100000"/>
              </a:lnSpc>
              <a:spcBef>
                <a:spcPts val="110"/>
              </a:spcBef>
            </a:pPr>
            <a:r>
              <a:rPr sz="1800" dirty="0">
                <a:latin typeface="Calibri"/>
                <a:cs typeface="Calibri"/>
              </a:rPr>
              <a:t>Su</a:t>
            </a:r>
            <a:r>
              <a:rPr sz="1800" spc="-35" dirty="0">
                <a:latin typeface="Calibri"/>
                <a:cs typeface="Calibri"/>
              </a:rPr>
              <a:t> </a:t>
            </a:r>
            <a:r>
              <a:rPr sz="1800" dirty="0">
                <a:latin typeface="Calibri"/>
                <a:cs typeface="Calibri"/>
              </a:rPr>
              <a:t>depolama</a:t>
            </a:r>
            <a:r>
              <a:rPr sz="1800" spc="-20" dirty="0">
                <a:latin typeface="Calibri"/>
                <a:cs typeface="Calibri"/>
              </a:rPr>
              <a:t> </a:t>
            </a:r>
            <a:r>
              <a:rPr sz="1800" dirty="0">
                <a:latin typeface="Calibri"/>
                <a:cs typeface="Calibri"/>
              </a:rPr>
              <a:t>alanı</a:t>
            </a:r>
            <a:endParaRPr sz="1800">
              <a:latin typeface="Calibri"/>
              <a:cs typeface="Calibri"/>
            </a:endParaRPr>
          </a:p>
        </p:txBody>
      </p:sp>
      <p:grpSp>
        <p:nvGrpSpPr>
          <p:cNvPr id="82" name="object 82"/>
          <p:cNvGrpSpPr/>
          <p:nvPr/>
        </p:nvGrpSpPr>
        <p:grpSpPr>
          <a:xfrm>
            <a:off x="15272829" y="3711337"/>
            <a:ext cx="3643629" cy="5408295"/>
            <a:chOff x="15272829" y="3711337"/>
            <a:chExt cx="3643629" cy="5408295"/>
          </a:xfrm>
        </p:grpSpPr>
        <p:sp>
          <p:nvSpPr>
            <p:cNvPr id="83" name="object 83"/>
            <p:cNvSpPr/>
            <p:nvPr/>
          </p:nvSpPr>
          <p:spPr>
            <a:xfrm>
              <a:off x="15277909" y="3716417"/>
              <a:ext cx="403860" cy="4966335"/>
            </a:xfrm>
            <a:custGeom>
              <a:avLst/>
              <a:gdLst/>
              <a:ahLst/>
              <a:cxnLst/>
              <a:rect l="l" t="t" r="r" b="b"/>
              <a:pathLst>
                <a:path w="403859" h="4966334">
                  <a:moveTo>
                    <a:pt x="0" y="0"/>
                  </a:moveTo>
                  <a:lnTo>
                    <a:pt x="0" y="4966221"/>
                  </a:lnTo>
                  <a:lnTo>
                    <a:pt x="403648" y="4966221"/>
                  </a:lnTo>
                </a:path>
              </a:pathLst>
            </a:custGeom>
            <a:ln w="10054">
              <a:solidFill>
                <a:srgbClr val="EC7C30"/>
              </a:solidFill>
            </a:ln>
          </p:spPr>
          <p:txBody>
            <a:bodyPr wrap="square" lIns="0" tIns="0" rIns="0" bIns="0" rtlCol="0"/>
            <a:lstStyle/>
            <a:p>
              <a:endParaRPr/>
            </a:p>
          </p:txBody>
        </p:sp>
        <p:sp>
          <p:nvSpPr>
            <p:cNvPr id="84" name="object 84"/>
            <p:cNvSpPr/>
            <p:nvPr/>
          </p:nvSpPr>
          <p:spPr>
            <a:xfrm>
              <a:off x="15681348" y="8251025"/>
              <a:ext cx="3230245" cy="863600"/>
            </a:xfrm>
            <a:custGeom>
              <a:avLst/>
              <a:gdLst/>
              <a:ahLst/>
              <a:cxnLst/>
              <a:rect l="l" t="t" r="r" b="b"/>
              <a:pathLst>
                <a:path w="3230244" h="863600">
                  <a:moveTo>
                    <a:pt x="3143726" y="0"/>
                  </a:moveTo>
                  <a:lnTo>
                    <a:pt x="86301" y="0"/>
                  </a:lnTo>
                  <a:lnTo>
                    <a:pt x="52712" y="6783"/>
                  </a:lnTo>
                  <a:lnTo>
                    <a:pt x="25280" y="25280"/>
                  </a:lnTo>
                  <a:lnTo>
                    <a:pt x="6783" y="52712"/>
                  </a:lnTo>
                  <a:lnTo>
                    <a:pt x="0" y="86301"/>
                  </a:lnTo>
                  <a:lnTo>
                    <a:pt x="0" y="777133"/>
                  </a:lnTo>
                  <a:lnTo>
                    <a:pt x="6783" y="810722"/>
                  </a:lnTo>
                  <a:lnTo>
                    <a:pt x="25280" y="838155"/>
                  </a:lnTo>
                  <a:lnTo>
                    <a:pt x="52712" y="856652"/>
                  </a:lnTo>
                  <a:lnTo>
                    <a:pt x="86301" y="863435"/>
                  </a:lnTo>
                  <a:lnTo>
                    <a:pt x="3143726" y="863435"/>
                  </a:lnTo>
                  <a:lnTo>
                    <a:pt x="3177315" y="856652"/>
                  </a:lnTo>
                  <a:lnTo>
                    <a:pt x="3204748" y="838155"/>
                  </a:lnTo>
                  <a:lnTo>
                    <a:pt x="3223245" y="810722"/>
                  </a:lnTo>
                  <a:lnTo>
                    <a:pt x="3230028" y="777133"/>
                  </a:lnTo>
                  <a:lnTo>
                    <a:pt x="3230028" y="86301"/>
                  </a:lnTo>
                  <a:lnTo>
                    <a:pt x="3223245" y="52712"/>
                  </a:lnTo>
                  <a:lnTo>
                    <a:pt x="3204748" y="25280"/>
                  </a:lnTo>
                  <a:lnTo>
                    <a:pt x="3177315" y="6783"/>
                  </a:lnTo>
                  <a:lnTo>
                    <a:pt x="3143726" y="0"/>
                  </a:lnTo>
                  <a:close/>
                </a:path>
              </a:pathLst>
            </a:custGeom>
            <a:solidFill>
              <a:srgbClr val="FFFFFF">
                <a:alpha val="90194"/>
              </a:srgbClr>
            </a:solidFill>
          </p:spPr>
          <p:txBody>
            <a:bodyPr wrap="square" lIns="0" tIns="0" rIns="0" bIns="0" rtlCol="0"/>
            <a:lstStyle/>
            <a:p>
              <a:endParaRPr/>
            </a:p>
          </p:txBody>
        </p:sp>
        <p:sp>
          <p:nvSpPr>
            <p:cNvPr id="85" name="object 85"/>
            <p:cNvSpPr/>
            <p:nvPr/>
          </p:nvSpPr>
          <p:spPr>
            <a:xfrm>
              <a:off x="15681348" y="8251025"/>
              <a:ext cx="3230245" cy="863600"/>
            </a:xfrm>
            <a:custGeom>
              <a:avLst/>
              <a:gdLst/>
              <a:ahLst/>
              <a:cxnLst/>
              <a:rect l="l" t="t" r="r" b="b"/>
              <a:pathLst>
                <a:path w="3230244" h="863600">
                  <a:moveTo>
                    <a:pt x="0" y="86301"/>
                  </a:moveTo>
                  <a:lnTo>
                    <a:pt x="6783" y="52712"/>
                  </a:lnTo>
                  <a:lnTo>
                    <a:pt x="25280" y="25280"/>
                  </a:lnTo>
                  <a:lnTo>
                    <a:pt x="52712" y="6783"/>
                  </a:lnTo>
                  <a:lnTo>
                    <a:pt x="86301" y="0"/>
                  </a:lnTo>
                  <a:lnTo>
                    <a:pt x="3143726" y="0"/>
                  </a:lnTo>
                  <a:lnTo>
                    <a:pt x="3177315" y="6783"/>
                  </a:lnTo>
                  <a:lnTo>
                    <a:pt x="3204748" y="25280"/>
                  </a:lnTo>
                  <a:lnTo>
                    <a:pt x="3223245" y="52712"/>
                  </a:lnTo>
                  <a:lnTo>
                    <a:pt x="3230028" y="86301"/>
                  </a:lnTo>
                  <a:lnTo>
                    <a:pt x="3230028" y="777133"/>
                  </a:lnTo>
                  <a:lnTo>
                    <a:pt x="3223245" y="810722"/>
                  </a:lnTo>
                  <a:lnTo>
                    <a:pt x="3204748" y="838155"/>
                  </a:lnTo>
                  <a:lnTo>
                    <a:pt x="3177315" y="856652"/>
                  </a:lnTo>
                  <a:lnTo>
                    <a:pt x="3143726" y="863435"/>
                  </a:lnTo>
                  <a:lnTo>
                    <a:pt x="86301" y="863435"/>
                  </a:lnTo>
                  <a:lnTo>
                    <a:pt x="52712" y="856652"/>
                  </a:lnTo>
                  <a:lnTo>
                    <a:pt x="25280" y="838155"/>
                  </a:lnTo>
                  <a:lnTo>
                    <a:pt x="6783" y="810722"/>
                  </a:lnTo>
                  <a:lnTo>
                    <a:pt x="0" y="777133"/>
                  </a:lnTo>
                  <a:lnTo>
                    <a:pt x="0" y="86301"/>
                  </a:lnTo>
                  <a:close/>
                </a:path>
              </a:pathLst>
            </a:custGeom>
            <a:ln w="10054">
              <a:solidFill>
                <a:srgbClr val="FFC000"/>
              </a:solidFill>
            </a:ln>
          </p:spPr>
          <p:txBody>
            <a:bodyPr wrap="square" lIns="0" tIns="0" rIns="0" bIns="0" rtlCol="0"/>
            <a:lstStyle/>
            <a:p>
              <a:endParaRPr/>
            </a:p>
          </p:txBody>
        </p:sp>
      </p:grpSp>
      <p:sp>
        <p:nvSpPr>
          <p:cNvPr id="86" name="object 86"/>
          <p:cNvSpPr txBox="1"/>
          <p:nvPr/>
        </p:nvSpPr>
        <p:spPr>
          <a:xfrm>
            <a:off x="16078162" y="8379090"/>
            <a:ext cx="2436495" cy="555625"/>
          </a:xfrm>
          <a:prstGeom prst="rect">
            <a:avLst/>
          </a:prstGeom>
        </p:spPr>
        <p:txBody>
          <a:bodyPr vert="horz" wrap="square" lIns="0" tIns="39370" rIns="0" bIns="0" rtlCol="0">
            <a:spAutoFit/>
          </a:bodyPr>
          <a:lstStyle/>
          <a:p>
            <a:pPr marL="585470" marR="5080" indent="-573405">
              <a:lnSpc>
                <a:spcPts val="2000"/>
              </a:lnSpc>
              <a:spcBef>
                <a:spcPts val="310"/>
              </a:spcBef>
            </a:pPr>
            <a:r>
              <a:rPr sz="1800" spc="-10" dirty="0">
                <a:latin typeface="Calibri"/>
                <a:cs typeface="Calibri"/>
              </a:rPr>
              <a:t>Katı </a:t>
            </a:r>
            <a:r>
              <a:rPr sz="1800" dirty="0">
                <a:latin typeface="Calibri"/>
                <a:cs typeface="Calibri"/>
              </a:rPr>
              <a:t>atık depolama </a:t>
            </a:r>
            <a:r>
              <a:rPr sz="1800" spc="-5" dirty="0">
                <a:latin typeface="Calibri"/>
                <a:cs typeface="Calibri"/>
              </a:rPr>
              <a:t>ve geri </a:t>
            </a:r>
            <a:r>
              <a:rPr sz="1800" spc="-395" dirty="0">
                <a:latin typeface="Calibri"/>
                <a:cs typeface="Calibri"/>
              </a:rPr>
              <a:t> </a:t>
            </a:r>
            <a:r>
              <a:rPr sz="1800" spc="-5" dirty="0">
                <a:latin typeface="Calibri"/>
                <a:cs typeface="Calibri"/>
              </a:rPr>
              <a:t>kazanım</a:t>
            </a:r>
            <a:r>
              <a:rPr sz="1800" spc="5" dirty="0">
                <a:latin typeface="Calibri"/>
                <a:cs typeface="Calibri"/>
              </a:rPr>
              <a:t> </a:t>
            </a:r>
            <a:r>
              <a:rPr sz="1800" dirty="0">
                <a:latin typeface="Calibri"/>
                <a:cs typeface="Calibri"/>
              </a:rPr>
              <a:t>alanı</a:t>
            </a:r>
            <a:endParaRPr sz="1800">
              <a:latin typeface="Calibri"/>
              <a:cs typeface="Calibri"/>
            </a:endParaRPr>
          </a:p>
        </p:txBody>
      </p:sp>
      <p:grpSp>
        <p:nvGrpSpPr>
          <p:cNvPr id="87" name="object 87"/>
          <p:cNvGrpSpPr/>
          <p:nvPr/>
        </p:nvGrpSpPr>
        <p:grpSpPr>
          <a:xfrm>
            <a:off x="15272881" y="3711390"/>
            <a:ext cx="3589654" cy="6487795"/>
            <a:chOff x="15272881" y="3711390"/>
            <a:chExt cx="3589654" cy="6487795"/>
          </a:xfrm>
        </p:grpSpPr>
        <p:sp>
          <p:nvSpPr>
            <p:cNvPr id="88" name="object 88"/>
            <p:cNvSpPr/>
            <p:nvPr/>
          </p:nvSpPr>
          <p:spPr>
            <a:xfrm>
              <a:off x="15277908" y="3716418"/>
              <a:ext cx="403860" cy="6045835"/>
            </a:xfrm>
            <a:custGeom>
              <a:avLst/>
              <a:gdLst/>
              <a:ahLst/>
              <a:cxnLst/>
              <a:rect l="l" t="t" r="r" b="b"/>
              <a:pathLst>
                <a:path w="403859" h="6045834">
                  <a:moveTo>
                    <a:pt x="0" y="0"/>
                  </a:moveTo>
                  <a:lnTo>
                    <a:pt x="0" y="6045830"/>
                  </a:lnTo>
                  <a:lnTo>
                    <a:pt x="403648" y="6045830"/>
                  </a:lnTo>
                </a:path>
              </a:pathLst>
            </a:custGeom>
            <a:ln w="10054">
              <a:solidFill>
                <a:srgbClr val="EC7C30"/>
              </a:solidFill>
            </a:ln>
          </p:spPr>
          <p:txBody>
            <a:bodyPr wrap="square" lIns="0" tIns="0" rIns="0" bIns="0" rtlCol="0"/>
            <a:lstStyle/>
            <a:p>
              <a:endParaRPr/>
            </a:p>
          </p:txBody>
        </p:sp>
        <p:sp>
          <p:nvSpPr>
            <p:cNvPr id="89" name="object 89"/>
            <p:cNvSpPr/>
            <p:nvPr/>
          </p:nvSpPr>
          <p:spPr>
            <a:xfrm>
              <a:off x="15681348" y="9330635"/>
              <a:ext cx="3176270" cy="863600"/>
            </a:xfrm>
            <a:custGeom>
              <a:avLst/>
              <a:gdLst/>
              <a:ahLst/>
              <a:cxnLst/>
              <a:rect l="l" t="t" r="r" b="b"/>
              <a:pathLst>
                <a:path w="3176269" h="863600">
                  <a:moveTo>
                    <a:pt x="3089683" y="0"/>
                  </a:moveTo>
                  <a:lnTo>
                    <a:pt x="86301" y="0"/>
                  </a:lnTo>
                  <a:lnTo>
                    <a:pt x="52712" y="6783"/>
                  </a:lnTo>
                  <a:lnTo>
                    <a:pt x="25280" y="25280"/>
                  </a:lnTo>
                  <a:lnTo>
                    <a:pt x="6783" y="52712"/>
                  </a:lnTo>
                  <a:lnTo>
                    <a:pt x="0" y="86301"/>
                  </a:lnTo>
                  <a:lnTo>
                    <a:pt x="0" y="777133"/>
                  </a:lnTo>
                  <a:lnTo>
                    <a:pt x="6783" y="810722"/>
                  </a:lnTo>
                  <a:lnTo>
                    <a:pt x="25280" y="838155"/>
                  </a:lnTo>
                  <a:lnTo>
                    <a:pt x="52712" y="856652"/>
                  </a:lnTo>
                  <a:lnTo>
                    <a:pt x="86301" y="863435"/>
                  </a:lnTo>
                  <a:lnTo>
                    <a:pt x="3089683" y="863435"/>
                  </a:lnTo>
                  <a:lnTo>
                    <a:pt x="3123272" y="856652"/>
                  </a:lnTo>
                  <a:lnTo>
                    <a:pt x="3150704" y="838155"/>
                  </a:lnTo>
                  <a:lnTo>
                    <a:pt x="3169202" y="810722"/>
                  </a:lnTo>
                  <a:lnTo>
                    <a:pt x="3175985" y="777133"/>
                  </a:lnTo>
                  <a:lnTo>
                    <a:pt x="3175985" y="86301"/>
                  </a:lnTo>
                  <a:lnTo>
                    <a:pt x="3169202" y="52712"/>
                  </a:lnTo>
                  <a:lnTo>
                    <a:pt x="3150704" y="25280"/>
                  </a:lnTo>
                  <a:lnTo>
                    <a:pt x="3123272" y="6783"/>
                  </a:lnTo>
                  <a:lnTo>
                    <a:pt x="3089683" y="0"/>
                  </a:lnTo>
                  <a:close/>
                </a:path>
              </a:pathLst>
            </a:custGeom>
            <a:solidFill>
              <a:srgbClr val="FFFFFF">
                <a:alpha val="90194"/>
              </a:srgbClr>
            </a:solidFill>
          </p:spPr>
          <p:txBody>
            <a:bodyPr wrap="square" lIns="0" tIns="0" rIns="0" bIns="0" rtlCol="0"/>
            <a:lstStyle/>
            <a:p>
              <a:endParaRPr/>
            </a:p>
          </p:txBody>
        </p:sp>
        <p:sp>
          <p:nvSpPr>
            <p:cNvPr id="90" name="object 90"/>
            <p:cNvSpPr/>
            <p:nvPr/>
          </p:nvSpPr>
          <p:spPr>
            <a:xfrm>
              <a:off x="15681348" y="9330635"/>
              <a:ext cx="3176270" cy="863600"/>
            </a:xfrm>
            <a:custGeom>
              <a:avLst/>
              <a:gdLst/>
              <a:ahLst/>
              <a:cxnLst/>
              <a:rect l="l" t="t" r="r" b="b"/>
              <a:pathLst>
                <a:path w="3176269" h="863600">
                  <a:moveTo>
                    <a:pt x="0" y="86301"/>
                  </a:moveTo>
                  <a:lnTo>
                    <a:pt x="6783" y="52712"/>
                  </a:lnTo>
                  <a:lnTo>
                    <a:pt x="25280" y="25280"/>
                  </a:lnTo>
                  <a:lnTo>
                    <a:pt x="52712" y="6783"/>
                  </a:lnTo>
                  <a:lnTo>
                    <a:pt x="86301" y="0"/>
                  </a:lnTo>
                  <a:lnTo>
                    <a:pt x="3089683" y="0"/>
                  </a:lnTo>
                  <a:lnTo>
                    <a:pt x="3123272" y="6783"/>
                  </a:lnTo>
                  <a:lnTo>
                    <a:pt x="3150704" y="25280"/>
                  </a:lnTo>
                  <a:lnTo>
                    <a:pt x="3169202" y="52712"/>
                  </a:lnTo>
                  <a:lnTo>
                    <a:pt x="3175985" y="86301"/>
                  </a:lnTo>
                  <a:lnTo>
                    <a:pt x="3175985" y="777133"/>
                  </a:lnTo>
                  <a:lnTo>
                    <a:pt x="3169202" y="810722"/>
                  </a:lnTo>
                  <a:lnTo>
                    <a:pt x="3150704" y="838155"/>
                  </a:lnTo>
                  <a:lnTo>
                    <a:pt x="3123272" y="856652"/>
                  </a:lnTo>
                  <a:lnTo>
                    <a:pt x="3089683" y="863435"/>
                  </a:lnTo>
                  <a:lnTo>
                    <a:pt x="86301" y="863435"/>
                  </a:lnTo>
                  <a:lnTo>
                    <a:pt x="52712" y="856652"/>
                  </a:lnTo>
                  <a:lnTo>
                    <a:pt x="25280" y="838155"/>
                  </a:lnTo>
                  <a:lnTo>
                    <a:pt x="6783" y="810722"/>
                  </a:lnTo>
                  <a:lnTo>
                    <a:pt x="0" y="777133"/>
                  </a:lnTo>
                  <a:lnTo>
                    <a:pt x="0" y="86301"/>
                  </a:lnTo>
                  <a:close/>
                </a:path>
              </a:pathLst>
            </a:custGeom>
            <a:ln w="10054">
              <a:solidFill>
                <a:srgbClr val="4471C4"/>
              </a:solidFill>
            </a:ln>
          </p:spPr>
          <p:txBody>
            <a:bodyPr wrap="square" lIns="0" tIns="0" rIns="0" bIns="0" rtlCol="0"/>
            <a:lstStyle/>
            <a:p>
              <a:endParaRPr/>
            </a:p>
          </p:txBody>
        </p:sp>
      </p:grpSp>
      <p:sp>
        <p:nvSpPr>
          <p:cNvPr id="91" name="object 91"/>
          <p:cNvSpPr txBox="1"/>
          <p:nvPr/>
        </p:nvSpPr>
        <p:spPr>
          <a:xfrm>
            <a:off x="16376028" y="9585428"/>
            <a:ext cx="1788160" cy="301625"/>
          </a:xfrm>
          <a:prstGeom prst="rect">
            <a:avLst/>
          </a:prstGeom>
        </p:spPr>
        <p:txBody>
          <a:bodyPr vert="horz" wrap="square" lIns="0" tIns="13970" rIns="0" bIns="0" rtlCol="0">
            <a:spAutoFit/>
          </a:bodyPr>
          <a:lstStyle/>
          <a:p>
            <a:pPr marL="12700">
              <a:lnSpc>
                <a:spcPct val="100000"/>
              </a:lnSpc>
              <a:spcBef>
                <a:spcPts val="110"/>
              </a:spcBef>
            </a:pPr>
            <a:r>
              <a:rPr sz="1800" dirty="0">
                <a:latin typeface="Calibri"/>
                <a:cs typeface="Calibri"/>
              </a:rPr>
              <a:t>Enerji</a:t>
            </a:r>
            <a:r>
              <a:rPr sz="1800" spc="-25" dirty="0">
                <a:latin typeface="Calibri"/>
                <a:cs typeface="Calibri"/>
              </a:rPr>
              <a:t> </a:t>
            </a:r>
            <a:r>
              <a:rPr sz="1800" spc="-5" dirty="0">
                <a:latin typeface="Calibri"/>
                <a:cs typeface="Calibri"/>
              </a:rPr>
              <a:t>Üretim</a:t>
            </a:r>
            <a:r>
              <a:rPr sz="1800" spc="-10" dirty="0">
                <a:latin typeface="Calibri"/>
                <a:cs typeface="Calibri"/>
              </a:rPr>
              <a:t> </a:t>
            </a:r>
            <a:r>
              <a:rPr sz="1800" dirty="0">
                <a:latin typeface="Calibri"/>
                <a:cs typeface="Calibri"/>
              </a:rPr>
              <a:t>Alanı</a:t>
            </a:r>
            <a:endParaRPr sz="1800">
              <a:latin typeface="Calibri"/>
              <a:cs typeface="Calibri"/>
            </a:endParaRPr>
          </a:p>
        </p:txBody>
      </p:sp>
      <p:sp>
        <p:nvSpPr>
          <p:cNvPr id="93" name="object 93"/>
          <p:cNvSpPr txBox="1"/>
          <p:nvPr/>
        </p:nvSpPr>
        <p:spPr>
          <a:xfrm>
            <a:off x="18416527" y="10608438"/>
            <a:ext cx="201295" cy="341630"/>
          </a:xfrm>
          <a:prstGeom prst="rect">
            <a:avLst/>
          </a:prstGeom>
        </p:spPr>
        <p:txBody>
          <a:bodyPr vert="horz" wrap="square" lIns="0" tIns="12065" rIns="0" bIns="0" rtlCol="0">
            <a:spAutoFit/>
          </a:bodyPr>
          <a:lstStyle/>
          <a:p>
            <a:pPr marL="38100">
              <a:lnSpc>
                <a:spcPct val="100000"/>
              </a:lnSpc>
              <a:spcBef>
                <a:spcPts val="95"/>
              </a:spcBef>
            </a:pPr>
            <a:fld id="{81D60167-4931-47E6-BA6A-407CBD079E47}" type="slidenum">
              <a:rPr sz="1950" spc="5" dirty="0">
                <a:solidFill>
                  <a:srgbClr val="4789B0"/>
                </a:solidFill>
                <a:latin typeface="Times New Roman"/>
                <a:cs typeface="Times New Roman"/>
              </a:rPr>
              <a:t>6</a:t>
            </a:fld>
            <a:endParaRPr sz="1950">
              <a:latin typeface="Times New Roman"/>
              <a:cs typeface="Times New Roman"/>
            </a:endParaRPr>
          </a:p>
        </p:txBody>
      </p:sp>
      <p:sp>
        <p:nvSpPr>
          <p:cNvPr id="94" name="object 94"/>
          <p:cNvSpPr txBox="1">
            <a:spLocks noGrp="1"/>
          </p:cNvSpPr>
          <p:nvPr>
            <p:ph type="ftr" sz="quarter" idx="5"/>
          </p:nvPr>
        </p:nvSpPr>
        <p:spPr>
          <a:prstGeom prst="rect">
            <a:avLst/>
          </a:prstGeom>
        </p:spPr>
        <p:txBody>
          <a:bodyPr vert="horz" wrap="square" lIns="0" tIns="0" rIns="0" bIns="0" rtlCol="0">
            <a:spAutoFit/>
          </a:bodyPr>
          <a:lstStyle/>
          <a:p>
            <a:pPr marL="12700">
              <a:lnSpc>
                <a:spcPts val="1380"/>
              </a:lnSpc>
            </a:pPr>
            <a:r>
              <a:rPr dirty="0"/>
              <a:t>Tarıma</a:t>
            </a:r>
            <a:r>
              <a:rPr spc="-15" dirty="0"/>
              <a:t> </a:t>
            </a:r>
            <a:r>
              <a:rPr spc="-10" dirty="0"/>
              <a:t>Dayalı</a:t>
            </a:r>
            <a:r>
              <a:rPr spc="25" dirty="0"/>
              <a:t> </a:t>
            </a:r>
            <a:r>
              <a:rPr dirty="0"/>
              <a:t>Sera</a:t>
            </a:r>
            <a:r>
              <a:rPr spc="-10" dirty="0"/>
              <a:t> </a:t>
            </a:r>
            <a:r>
              <a:rPr dirty="0"/>
              <a:t>İhtisas</a:t>
            </a:r>
            <a:r>
              <a:rPr spc="-35" dirty="0"/>
              <a:t> </a:t>
            </a:r>
            <a:r>
              <a:rPr dirty="0"/>
              <a:t>Organize</a:t>
            </a:r>
            <a:r>
              <a:rPr spc="-30" dirty="0"/>
              <a:t> </a:t>
            </a:r>
            <a:r>
              <a:rPr spc="-10" dirty="0"/>
              <a:t>Sanayi</a:t>
            </a:r>
            <a:r>
              <a:rPr spc="30" dirty="0"/>
              <a:t> </a:t>
            </a:r>
            <a:r>
              <a:rPr spc="-5" dirty="0"/>
              <a:t>Bölgesi</a:t>
            </a:r>
          </a:p>
        </p:txBody>
      </p:sp>
      <p:sp>
        <p:nvSpPr>
          <p:cNvPr id="92" name="object 92"/>
          <p:cNvSpPr txBox="1"/>
          <p:nvPr/>
        </p:nvSpPr>
        <p:spPr>
          <a:xfrm>
            <a:off x="12481483" y="1092176"/>
            <a:ext cx="7623175" cy="734060"/>
          </a:xfrm>
          <a:prstGeom prst="rect">
            <a:avLst/>
          </a:prstGeom>
          <a:solidFill>
            <a:srgbClr val="E8EAEB"/>
          </a:solidFill>
          <a:ln w="10054">
            <a:solidFill>
              <a:srgbClr val="D2DEEE"/>
            </a:solidFill>
          </a:ln>
        </p:spPr>
        <p:txBody>
          <a:bodyPr vert="horz" wrap="square" lIns="0" tIns="74295" rIns="0" bIns="0" rtlCol="0">
            <a:spAutoFit/>
          </a:bodyPr>
          <a:lstStyle/>
          <a:p>
            <a:pPr marL="377190" indent="-236854">
              <a:lnSpc>
                <a:spcPct val="100000"/>
              </a:lnSpc>
              <a:spcBef>
                <a:spcPts val="585"/>
              </a:spcBef>
              <a:buClr>
                <a:srgbClr val="000000"/>
              </a:buClr>
              <a:buFont typeface="Arial MT"/>
              <a:buChar char="•"/>
              <a:tabLst>
                <a:tab pos="377825" algn="l"/>
              </a:tabLst>
            </a:pPr>
            <a:r>
              <a:rPr sz="2950" b="1" spc="5" dirty="0">
                <a:solidFill>
                  <a:srgbClr val="004081"/>
                </a:solidFill>
                <a:latin typeface="Calibri"/>
                <a:cs typeface="Calibri"/>
              </a:rPr>
              <a:t>TDİOSB</a:t>
            </a:r>
            <a:r>
              <a:rPr sz="2950" b="1" spc="-5" dirty="0">
                <a:solidFill>
                  <a:srgbClr val="004081"/>
                </a:solidFill>
                <a:latin typeface="Calibri"/>
                <a:cs typeface="Calibri"/>
              </a:rPr>
              <a:t> </a:t>
            </a:r>
            <a:r>
              <a:rPr sz="2950" b="1" spc="5" dirty="0">
                <a:solidFill>
                  <a:srgbClr val="004081"/>
                </a:solidFill>
                <a:latin typeface="Calibri"/>
                <a:cs typeface="Calibri"/>
              </a:rPr>
              <a:t>İçinde</a:t>
            </a:r>
            <a:r>
              <a:rPr sz="2950" b="1" spc="10" dirty="0">
                <a:solidFill>
                  <a:srgbClr val="004081"/>
                </a:solidFill>
                <a:latin typeface="Calibri"/>
                <a:cs typeface="Calibri"/>
              </a:rPr>
              <a:t> </a:t>
            </a:r>
            <a:r>
              <a:rPr sz="2950" b="1" dirty="0">
                <a:solidFill>
                  <a:srgbClr val="004081"/>
                </a:solidFill>
                <a:latin typeface="Calibri"/>
                <a:cs typeface="Calibri"/>
              </a:rPr>
              <a:t>Kurulacak </a:t>
            </a:r>
            <a:r>
              <a:rPr sz="2950" b="1" spc="5" dirty="0">
                <a:solidFill>
                  <a:srgbClr val="004081"/>
                </a:solidFill>
                <a:latin typeface="Calibri"/>
                <a:cs typeface="Calibri"/>
              </a:rPr>
              <a:t>Alanlar</a:t>
            </a:r>
            <a:endParaRPr sz="2950">
              <a:latin typeface="Calibri"/>
              <a:cs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object 7"/>
          <p:cNvPicPr/>
          <p:nvPr/>
        </p:nvPicPr>
        <p:blipFill>
          <a:blip r:embed="rId2" cstate="print"/>
          <a:stretch>
            <a:fillRect/>
          </a:stretch>
        </p:blipFill>
        <p:spPr>
          <a:xfrm>
            <a:off x="392546" y="2259344"/>
            <a:ext cx="6692568" cy="4325557"/>
          </a:xfrm>
          <a:prstGeom prst="rect">
            <a:avLst/>
          </a:prstGeom>
        </p:spPr>
      </p:pic>
      <p:sp>
        <p:nvSpPr>
          <p:cNvPr id="8" name="object 8"/>
          <p:cNvSpPr txBox="1"/>
          <p:nvPr/>
        </p:nvSpPr>
        <p:spPr>
          <a:xfrm>
            <a:off x="1709275" y="909722"/>
            <a:ext cx="16648575" cy="4535838"/>
          </a:xfrm>
          <a:prstGeom prst="rect">
            <a:avLst/>
          </a:prstGeom>
          <a:solidFill>
            <a:srgbClr val="E8EAEB"/>
          </a:solidFill>
          <a:ln w="5027">
            <a:solidFill>
              <a:srgbClr val="A4A4A4"/>
            </a:solidFill>
          </a:ln>
        </p:spPr>
        <p:txBody>
          <a:bodyPr vert="horz" wrap="square" lIns="0" tIns="254000" rIns="0" bIns="0" rtlCol="0">
            <a:noAutofit/>
          </a:bodyPr>
          <a:lstStyle/>
          <a:p>
            <a:pPr algn="ctr">
              <a:lnSpc>
                <a:spcPct val="100000"/>
              </a:lnSpc>
            </a:pPr>
            <a:endParaRPr lang="tr-TR" sz="4800" b="1" spc="10" dirty="0">
              <a:latin typeface="Calibri"/>
              <a:cs typeface="Calibri"/>
            </a:endParaRPr>
          </a:p>
          <a:p>
            <a:pPr algn="ctr">
              <a:lnSpc>
                <a:spcPct val="100000"/>
              </a:lnSpc>
            </a:pPr>
            <a:r>
              <a:rPr lang="tr-TR" sz="4800" b="1" spc="10" dirty="0">
                <a:latin typeface="Calibri"/>
                <a:cs typeface="Calibri"/>
              </a:rPr>
              <a:t>AFYONKARAHİSAR ÇAY</a:t>
            </a:r>
            <a:endParaRPr lang="tr-TR" sz="4800" dirty="0">
              <a:latin typeface="Calibri"/>
              <a:cs typeface="Calibri"/>
            </a:endParaRPr>
          </a:p>
          <a:p>
            <a:pPr marL="862965" marR="857250" algn="ctr">
              <a:lnSpc>
                <a:spcPct val="100000"/>
              </a:lnSpc>
              <a:spcBef>
                <a:spcPts val="100"/>
              </a:spcBef>
              <a:tabLst>
                <a:tab pos="4902200" algn="l"/>
              </a:tabLst>
            </a:pPr>
            <a:r>
              <a:rPr lang="tr-TR" sz="4800" b="1" dirty="0">
                <a:cs typeface="Calibri"/>
              </a:rPr>
              <a:t>JEOTERMAL </a:t>
            </a:r>
            <a:r>
              <a:rPr lang="tr-TR" sz="4800" b="1" spc="-5" dirty="0">
                <a:cs typeface="Calibri"/>
              </a:rPr>
              <a:t>KAYNAKLI </a:t>
            </a:r>
            <a:r>
              <a:rPr lang="tr-TR" sz="4800" b="1" dirty="0">
                <a:cs typeface="Calibri"/>
              </a:rPr>
              <a:t>SERA </a:t>
            </a:r>
            <a:r>
              <a:rPr lang="tr-TR" sz="4800" b="1" spc="-5" dirty="0">
                <a:latin typeface="Calibri"/>
                <a:cs typeface="Calibri"/>
              </a:rPr>
              <a:t>TARIM</a:t>
            </a:r>
            <a:r>
              <a:rPr lang="tr-TR" sz="4800" b="1" dirty="0">
                <a:latin typeface="Calibri"/>
                <a:cs typeface="Calibri"/>
              </a:rPr>
              <a:t>A</a:t>
            </a:r>
            <a:r>
              <a:rPr lang="tr-TR" sz="4800" b="1" spc="-5" dirty="0">
                <a:latin typeface="Calibri"/>
                <a:cs typeface="Calibri"/>
              </a:rPr>
              <a:t> </a:t>
            </a:r>
            <a:r>
              <a:rPr lang="tr-TR" sz="4800" b="1" spc="10" dirty="0">
                <a:latin typeface="Calibri"/>
                <a:cs typeface="Calibri"/>
              </a:rPr>
              <a:t>D</a:t>
            </a:r>
            <a:r>
              <a:rPr lang="tr-TR" sz="4800" b="1" dirty="0">
                <a:latin typeface="Calibri"/>
                <a:cs typeface="Calibri"/>
              </a:rPr>
              <a:t>AYALI İHTİSAS</a:t>
            </a:r>
            <a:endParaRPr lang="tr-TR" sz="4800" dirty="0">
              <a:latin typeface="Calibri"/>
              <a:cs typeface="Calibri"/>
            </a:endParaRPr>
          </a:p>
          <a:p>
            <a:pPr marL="544830" marR="542925" indent="11430" algn="ctr">
              <a:lnSpc>
                <a:spcPct val="100000"/>
              </a:lnSpc>
              <a:spcBef>
                <a:spcPts val="10"/>
              </a:spcBef>
            </a:pPr>
            <a:r>
              <a:rPr lang="tr-TR" sz="4800" b="1" spc="-5" dirty="0">
                <a:latin typeface="Calibri"/>
                <a:cs typeface="Calibri"/>
              </a:rPr>
              <a:t>ORGANİZE</a:t>
            </a:r>
            <a:r>
              <a:rPr lang="tr-TR" sz="4800" b="1" spc="-35" dirty="0">
                <a:latin typeface="Calibri"/>
                <a:cs typeface="Calibri"/>
              </a:rPr>
              <a:t> </a:t>
            </a:r>
            <a:r>
              <a:rPr lang="tr-TR" sz="4800" b="1" dirty="0">
                <a:latin typeface="Calibri"/>
                <a:cs typeface="Calibri"/>
              </a:rPr>
              <a:t>SANAYİ</a:t>
            </a:r>
            <a:r>
              <a:rPr lang="tr-TR" sz="4800" b="1" spc="-30" dirty="0">
                <a:latin typeface="Calibri"/>
                <a:cs typeface="Calibri"/>
              </a:rPr>
              <a:t> </a:t>
            </a:r>
            <a:r>
              <a:rPr lang="tr-TR" sz="4800" b="1" spc="-5" dirty="0">
                <a:latin typeface="Calibri"/>
                <a:cs typeface="Calibri"/>
              </a:rPr>
              <a:t>BÖLGESİ</a:t>
            </a:r>
          </a:p>
        </p:txBody>
      </p:sp>
      <p:sp>
        <p:nvSpPr>
          <p:cNvPr id="12" name="object 12"/>
          <p:cNvSpPr txBox="1">
            <a:spLocks noGrp="1"/>
          </p:cNvSpPr>
          <p:nvPr>
            <p:ph type="ftr" sz="quarter" idx="5"/>
          </p:nvPr>
        </p:nvSpPr>
        <p:spPr>
          <a:prstGeom prst="rect">
            <a:avLst/>
          </a:prstGeom>
        </p:spPr>
        <p:txBody>
          <a:bodyPr vert="horz" wrap="square" lIns="0" tIns="0" rIns="0" bIns="0" rtlCol="0">
            <a:spAutoFit/>
          </a:bodyPr>
          <a:lstStyle/>
          <a:p>
            <a:pPr marL="12700">
              <a:lnSpc>
                <a:spcPts val="1380"/>
              </a:lnSpc>
            </a:pPr>
            <a:r>
              <a:rPr dirty="0"/>
              <a:t>Tarıma</a:t>
            </a:r>
            <a:r>
              <a:rPr spc="-15" dirty="0"/>
              <a:t> </a:t>
            </a:r>
            <a:r>
              <a:rPr spc="-10" dirty="0"/>
              <a:t>Dayalı</a:t>
            </a:r>
            <a:r>
              <a:rPr spc="25" dirty="0"/>
              <a:t> </a:t>
            </a:r>
            <a:r>
              <a:rPr dirty="0"/>
              <a:t>Sera</a:t>
            </a:r>
            <a:r>
              <a:rPr spc="-10" dirty="0"/>
              <a:t> </a:t>
            </a:r>
            <a:r>
              <a:rPr dirty="0"/>
              <a:t>İhtisas</a:t>
            </a:r>
            <a:r>
              <a:rPr spc="-35" dirty="0"/>
              <a:t> </a:t>
            </a:r>
            <a:r>
              <a:rPr dirty="0"/>
              <a:t>Organize</a:t>
            </a:r>
            <a:r>
              <a:rPr spc="-30" dirty="0"/>
              <a:t> </a:t>
            </a:r>
            <a:r>
              <a:rPr spc="-10" dirty="0"/>
              <a:t>Sanayi</a:t>
            </a:r>
            <a:r>
              <a:rPr spc="30" dirty="0"/>
              <a:t> </a:t>
            </a:r>
            <a:r>
              <a:rPr spc="-5" dirty="0"/>
              <a:t>Bölgesi</a:t>
            </a:r>
          </a:p>
        </p:txBody>
      </p:sp>
      <p:sp>
        <p:nvSpPr>
          <p:cNvPr id="11" name="object 11"/>
          <p:cNvSpPr txBox="1">
            <a:spLocks noGrp="1"/>
          </p:cNvSpPr>
          <p:nvPr>
            <p:ph type="sldNum" sz="quarter" idx="7"/>
          </p:nvPr>
        </p:nvSpPr>
        <p:spPr>
          <a:prstGeom prst="rect">
            <a:avLst/>
          </a:prstGeom>
        </p:spPr>
        <p:txBody>
          <a:bodyPr vert="horz" wrap="square" lIns="0" tIns="12065" rIns="0" bIns="0" rtlCol="0">
            <a:spAutoFit/>
          </a:bodyPr>
          <a:lstStyle/>
          <a:p>
            <a:pPr marL="38100">
              <a:lnSpc>
                <a:spcPct val="100000"/>
              </a:lnSpc>
              <a:spcBef>
                <a:spcPts val="95"/>
              </a:spcBef>
            </a:pPr>
            <a:fld id="{81D60167-4931-47E6-BA6A-407CBD079E47}" type="slidenum">
              <a:rPr spc="5" dirty="0"/>
              <a:t>7</a:t>
            </a:fld>
            <a:endParaRPr spc="5" dirty="0"/>
          </a:p>
        </p:txBody>
      </p:sp>
      <p:sp>
        <p:nvSpPr>
          <p:cNvPr id="9" name="object 9"/>
          <p:cNvSpPr txBox="1"/>
          <p:nvPr/>
        </p:nvSpPr>
        <p:spPr>
          <a:xfrm>
            <a:off x="1709275" y="6147108"/>
            <a:ext cx="8171180" cy="3609975"/>
          </a:xfrm>
          <a:prstGeom prst="rect">
            <a:avLst/>
          </a:prstGeom>
          <a:solidFill>
            <a:srgbClr val="E8EAEB"/>
          </a:solidFill>
          <a:ln w="5027">
            <a:solidFill>
              <a:srgbClr val="A4A4A4"/>
            </a:solidFill>
          </a:ln>
        </p:spPr>
        <p:txBody>
          <a:bodyPr vert="horz" wrap="square" lIns="0" tIns="281305" rIns="0" bIns="0" rtlCol="0">
            <a:spAutoFit/>
          </a:bodyPr>
          <a:lstStyle/>
          <a:p>
            <a:pPr algn="ctr">
              <a:lnSpc>
                <a:spcPct val="100000"/>
              </a:lnSpc>
              <a:spcBef>
                <a:spcPts val="2215"/>
              </a:spcBef>
            </a:pPr>
            <a:r>
              <a:rPr sz="4950" b="1" spc="-10" dirty="0">
                <a:solidFill>
                  <a:srgbClr val="218542"/>
                </a:solidFill>
                <a:latin typeface="Calibri"/>
                <a:cs typeface="Calibri"/>
              </a:rPr>
              <a:t>ÖZELLİĞİ</a:t>
            </a:r>
            <a:endParaRPr sz="4950" dirty="0">
              <a:latin typeface="Calibri"/>
              <a:cs typeface="Calibri"/>
            </a:endParaRPr>
          </a:p>
          <a:p>
            <a:pPr algn="ctr">
              <a:lnSpc>
                <a:spcPct val="100000"/>
              </a:lnSpc>
              <a:spcBef>
                <a:spcPts val="114"/>
              </a:spcBef>
            </a:pPr>
            <a:r>
              <a:rPr sz="3600" spc="10" dirty="0">
                <a:latin typeface="Calibri"/>
                <a:cs typeface="Calibri"/>
              </a:rPr>
              <a:t>Jeotermal kaynakla</a:t>
            </a:r>
            <a:r>
              <a:rPr sz="3600" spc="15" dirty="0">
                <a:latin typeface="Calibri"/>
                <a:cs typeface="Calibri"/>
              </a:rPr>
              <a:t> </a:t>
            </a:r>
            <a:r>
              <a:rPr sz="3600" dirty="0">
                <a:latin typeface="Calibri"/>
                <a:cs typeface="Calibri"/>
              </a:rPr>
              <a:t>ısıtılan</a:t>
            </a:r>
            <a:r>
              <a:rPr sz="3600" spc="15" dirty="0">
                <a:latin typeface="Calibri"/>
                <a:cs typeface="Calibri"/>
              </a:rPr>
              <a:t> </a:t>
            </a:r>
            <a:r>
              <a:rPr sz="3600" spc="10" dirty="0">
                <a:latin typeface="Calibri"/>
                <a:cs typeface="Calibri"/>
              </a:rPr>
              <a:t>modern</a:t>
            </a:r>
            <a:endParaRPr sz="3600" dirty="0">
              <a:latin typeface="Calibri"/>
              <a:cs typeface="Calibri"/>
            </a:endParaRPr>
          </a:p>
          <a:p>
            <a:pPr marL="22225" marR="9525" algn="ctr">
              <a:lnSpc>
                <a:spcPct val="100800"/>
              </a:lnSpc>
            </a:pPr>
            <a:r>
              <a:rPr sz="3600" spc="10" dirty="0">
                <a:latin typeface="Calibri"/>
                <a:cs typeface="Calibri"/>
              </a:rPr>
              <a:t>teknolojik sera işletmelerinin </a:t>
            </a:r>
            <a:r>
              <a:rPr sz="3600" spc="15" dirty="0">
                <a:latin typeface="Calibri"/>
                <a:cs typeface="Calibri"/>
              </a:rPr>
              <a:t>ve </a:t>
            </a:r>
            <a:r>
              <a:rPr sz="3600" spc="5" dirty="0">
                <a:latin typeface="Calibri"/>
                <a:cs typeface="Calibri"/>
              </a:rPr>
              <a:t>sanayisinin </a:t>
            </a:r>
            <a:r>
              <a:rPr sz="3600" spc="-800" dirty="0">
                <a:latin typeface="Calibri"/>
                <a:cs typeface="Calibri"/>
              </a:rPr>
              <a:t> </a:t>
            </a:r>
            <a:r>
              <a:rPr sz="3600" spc="10" dirty="0">
                <a:latin typeface="Calibri"/>
                <a:cs typeface="Calibri"/>
              </a:rPr>
              <a:t>yer</a:t>
            </a:r>
            <a:r>
              <a:rPr sz="3600" dirty="0">
                <a:latin typeface="Calibri"/>
                <a:cs typeface="Calibri"/>
              </a:rPr>
              <a:t> </a:t>
            </a:r>
            <a:r>
              <a:rPr sz="3600" spc="5" dirty="0">
                <a:latin typeface="Calibri"/>
                <a:cs typeface="Calibri"/>
              </a:rPr>
              <a:t>aldığı</a:t>
            </a:r>
            <a:endParaRPr sz="3600" dirty="0">
              <a:latin typeface="Calibri"/>
              <a:cs typeface="Calibri"/>
            </a:endParaRPr>
          </a:p>
          <a:p>
            <a:pPr marL="2540" algn="ctr">
              <a:lnSpc>
                <a:spcPct val="100000"/>
              </a:lnSpc>
              <a:spcBef>
                <a:spcPts val="35"/>
              </a:spcBef>
            </a:pPr>
            <a:r>
              <a:rPr sz="3600" b="1" spc="10" dirty="0">
                <a:latin typeface="Calibri"/>
                <a:cs typeface="Calibri"/>
              </a:rPr>
              <a:t>İhtisas</a:t>
            </a:r>
            <a:r>
              <a:rPr sz="3600" b="1" dirty="0">
                <a:latin typeface="Calibri"/>
                <a:cs typeface="Calibri"/>
              </a:rPr>
              <a:t> </a:t>
            </a:r>
            <a:r>
              <a:rPr sz="3600" b="1" spc="5" dirty="0">
                <a:latin typeface="Calibri"/>
                <a:cs typeface="Calibri"/>
              </a:rPr>
              <a:t>Sera</a:t>
            </a:r>
            <a:r>
              <a:rPr sz="3600" b="1" dirty="0">
                <a:latin typeface="Calibri"/>
                <a:cs typeface="Calibri"/>
              </a:rPr>
              <a:t> </a:t>
            </a:r>
            <a:r>
              <a:rPr sz="3600" b="1" spc="5" dirty="0">
                <a:latin typeface="Calibri"/>
                <a:cs typeface="Calibri"/>
              </a:rPr>
              <a:t>Organize</a:t>
            </a:r>
            <a:r>
              <a:rPr sz="3600" b="1" spc="10" dirty="0">
                <a:latin typeface="Calibri"/>
                <a:cs typeface="Calibri"/>
              </a:rPr>
              <a:t> Sanayi</a:t>
            </a:r>
            <a:r>
              <a:rPr sz="3600" b="1" spc="5" dirty="0">
                <a:latin typeface="Calibri"/>
                <a:cs typeface="Calibri"/>
              </a:rPr>
              <a:t> </a:t>
            </a:r>
            <a:r>
              <a:rPr sz="3600" b="1" spc="10" dirty="0">
                <a:latin typeface="Calibri"/>
                <a:cs typeface="Calibri"/>
              </a:rPr>
              <a:t>Bölgesi</a:t>
            </a:r>
            <a:endParaRPr sz="3600" dirty="0">
              <a:latin typeface="Calibri"/>
              <a:cs typeface="Calibri"/>
            </a:endParaRPr>
          </a:p>
        </p:txBody>
      </p:sp>
      <p:sp>
        <p:nvSpPr>
          <p:cNvPr id="10" name="object 10"/>
          <p:cNvSpPr txBox="1"/>
          <p:nvPr/>
        </p:nvSpPr>
        <p:spPr>
          <a:xfrm>
            <a:off x="10403959" y="6147108"/>
            <a:ext cx="7987665" cy="3380413"/>
          </a:xfrm>
          <a:prstGeom prst="rect">
            <a:avLst/>
          </a:prstGeom>
          <a:solidFill>
            <a:srgbClr val="E8EAEB"/>
          </a:solidFill>
          <a:ln w="5027">
            <a:solidFill>
              <a:srgbClr val="A4A4A4"/>
            </a:solidFill>
          </a:ln>
        </p:spPr>
        <p:txBody>
          <a:bodyPr vert="horz" wrap="square" lIns="0" tIns="5080" rIns="0" bIns="0" rtlCol="0">
            <a:spAutoFit/>
          </a:bodyPr>
          <a:lstStyle/>
          <a:p>
            <a:pPr>
              <a:lnSpc>
                <a:spcPct val="100000"/>
              </a:lnSpc>
              <a:spcBef>
                <a:spcPts val="40"/>
              </a:spcBef>
            </a:pPr>
            <a:endParaRPr sz="5250" dirty="0">
              <a:latin typeface="Times New Roman"/>
              <a:cs typeface="Times New Roman"/>
            </a:endParaRPr>
          </a:p>
          <a:p>
            <a:pPr marL="1270" algn="ctr">
              <a:lnSpc>
                <a:spcPct val="100000"/>
              </a:lnSpc>
            </a:pPr>
            <a:r>
              <a:rPr lang="tr-TR" sz="4950" b="1" dirty="0">
                <a:solidFill>
                  <a:srgbClr val="218542"/>
                </a:solidFill>
                <a:latin typeface="Calibri"/>
                <a:cs typeface="Calibri"/>
              </a:rPr>
              <a:t>TOPLAM A</a:t>
            </a:r>
            <a:r>
              <a:rPr sz="4950" b="1" dirty="0">
                <a:solidFill>
                  <a:srgbClr val="218542"/>
                </a:solidFill>
                <a:latin typeface="Calibri"/>
                <a:cs typeface="Calibri"/>
              </a:rPr>
              <a:t>LAN</a:t>
            </a:r>
            <a:endParaRPr sz="4950" dirty="0">
              <a:latin typeface="Calibri"/>
              <a:cs typeface="Calibri"/>
            </a:endParaRPr>
          </a:p>
          <a:p>
            <a:pPr algn="ctr">
              <a:lnSpc>
                <a:spcPct val="100000"/>
              </a:lnSpc>
              <a:spcBef>
                <a:spcPts val="35"/>
              </a:spcBef>
            </a:pPr>
            <a:r>
              <a:rPr sz="4450" dirty="0">
                <a:latin typeface="Calibri"/>
                <a:cs typeface="Calibri"/>
              </a:rPr>
              <a:t>2.</a:t>
            </a:r>
            <a:r>
              <a:rPr lang="tr-TR" sz="4450" dirty="0">
                <a:latin typeface="Calibri"/>
                <a:cs typeface="Calibri"/>
              </a:rPr>
              <a:t>892,5</a:t>
            </a:r>
            <a:r>
              <a:rPr sz="4450" spc="-30" dirty="0">
                <a:latin typeface="Calibri"/>
                <a:cs typeface="Calibri"/>
              </a:rPr>
              <a:t> </a:t>
            </a:r>
            <a:r>
              <a:rPr sz="4450" spc="-5" dirty="0">
                <a:latin typeface="Calibri"/>
                <a:cs typeface="Calibri"/>
              </a:rPr>
              <a:t>Dekar</a:t>
            </a:r>
            <a:endParaRPr sz="4450" dirty="0">
              <a:latin typeface="Calibri"/>
              <a:cs typeface="Calibri"/>
            </a:endParaRPr>
          </a:p>
          <a:p>
            <a:pPr marL="635" algn="ctr">
              <a:lnSpc>
                <a:spcPct val="100000"/>
              </a:lnSpc>
              <a:spcBef>
                <a:spcPts val="80"/>
              </a:spcBef>
            </a:pPr>
            <a:r>
              <a:rPr sz="3600" b="1" spc="10" dirty="0">
                <a:latin typeface="Calibri"/>
                <a:cs typeface="Calibri"/>
              </a:rPr>
              <a:t>Yaklaşık</a:t>
            </a:r>
            <a:r>
              <a:rPr sz="3600" b="1" spc="-10" dirty="0">
                <a:latin typeface="Calibri"/>
                <a:cs typeface="Calibri"/>
              </a:rPr>
              <a:t> </a:t>
            </a:r>
            <a:r>
              <a:rPr sz="3600" b="1" spc="15" dirty="0">
                <a:latin typeface="Calibri"/>
                <a:cs typeface="Calibri"/>
              </a:rPr>
              <a:t>2000</a:t>
            </a:r>
            <a:r>
              <a:rPr sz="3600" b="1" spc="-30" dirty="0">
                <a:latin typeface="Calibri"/>
                <a:cs typeface="Calibri"/>
              </a:rPr>
              <a:t> </a:t>
            </a:r>
            <a:r>
              <a:rPr sz="3600" b="1" spc="10" dirty="0">
                <a:latin typeface="Calibri"/>
                <a:cs typeface="Calibri"/>
              </a:rPr>
              <a:t>Dekar</a:t>
            </a:r>
            <a:r>
              <a:rPr sz="3600" b="1" spc="-10" dirty="0">
                <a:latin typeface="Calibri"/>
                <a:cs typeface="Calibri"/>
              </a:rPr>
              <a:t> </a:t>
            </a:r>
            <a:r>
              <a:rPr sz="3600" b="1" spc="15" dirty="0" err="1">
                <a:latin typeface="Calibri"/>
                <a:cs typeface="Calibri"/>
              </a:rPr>
              <a:t>Üretim</a:t>
            </a:r>
            <a:r>
              <a:rPr sz="3600" b="1" spc="-25" dirty="0">
                <a:latin typeface="Calibri"/>
                <a:cs typeface="Calibri"/>
              </a:rPr>
              <a:t> </a:t>
            </a:r>
            <a:r>
              <a:rPr lang="tr-TR" sz="3600" b="1" spc="-25" dirty="0">
                <a:latin typeface="Calibri"/>
                <a:cs typeface="Calibri"/>
              </a:rPr>
              <a:t>ve Sanayi </a:t>
            </a:r>
            <a:r>
              <a:rPr sz="3600" b="1" spc="5" dirty="0" err="1">
                <a:latin typeface="Calibri"/>
                <a:cs typeface="Calibri"/>
              </a:rPr>
              <a:t>Parsel</a:t>
            </a:r>
            <a:r>
              <a:rPr lang="tr-TR" sz="3600" b="1" spc="5" dirty="0" err="1">
                <a:latin typeface="Calibri"/>
                <a:cs typeface="Calibri"/>
              </a:rPr>
              <a:t>ler</a:t>
            </a:r>
            <a:r>
              <a:rPr sz="3600" b="1" spc="5" dirty="0" err="1">
                <a:latin typeface="Calibri"/>
                <a:cs typeface="Calibri"/>
              </a:rPr>
              <a:t>i</a:t>
            </a:r>
            <a:endParaRPr sz="3600" dirty="0">
              <a:latin typeface="Calibri"/>
              <a:cs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txBox="1">
            <a:spLocks noGrp="1"/>
          </p:cNvSpPr>
          <p:nvPr>
            <p:ph type="sldNum" sz="quarter" idx="7"/>
          </p:nvPr>
        </p:nvSpPr>
        <p:spPr>
          <a:prstGeom prst="rect">
            <a:avLst/>
          </a:prstGeom>
        </p:spPr>
        <p:txBody>
          <a:bodyPr vert="horz" wrap="square" lIns="0" tIns="12065" rIns="0" bIns="0" rtlCol="0">
            <a:spAutoFit/>
          </a:bodyPr>
          <a:lstStyle/>
          <a:p>
            <a:pPr marL="38100">
              <a:lnSpc>
                <a:spcPct val="100000"/>
              </a:lnSpc>
              <a:spcBef>
                <a:spcPts val="95"/>
              </a:spcBef>
            </a:pPr>
            <a:fld id="{81D60167-4931-47E6-BA6A-407CBD079E47}" type="slidenum">
              <a:rPr spc="5" dirty="0"/>
              <a:t>8</a:t>
            </a:fld>
            <a:endParaRPr spc="5" dirty="0"/>
          </a:p>
        </p:txBody>
      </p:sp>
      <p:sp>
        <p:nvSpPr>
          <p:cNvPr id="9" name="object 9"/>
          <p:cNvSpPr txBox="1">
            <a:spLocks noGrp="1"/>
          </p:cNvSpPr>
          <p:nvPr>
            <p:ph type="ftr" sz="quarter" idx="5"/>
          </p:nvPr>
        </p:nvSpPr>
        <p:spPr>
          <a:prstGeom prst="rect">
            <a:avLst/>
          </a:prstGeom>
        </p:spPr>
        <p:txBody>
          <a:bodyPr vert="horz" wrap="square" lIns="0" tIns="0" rIns="0" bIns="0" rtlCol="0">
            <a:spAutoFit/>
          </a:bodyPr>
          <a:lstStyle/>
          <a:p>
            <a:pPr marL="12700">
              <a:lnSpc>
                <a:spcPts val="1380"/>
              </a:lnSpc>
            </a:pPr>
            <a:r>
              <a:rPr dirty="0"/>
              <a:t>Tarıma</a:t>
            </a:r>
            <a:r>
              <a:rPr spc="-15" dirty="0"/>
              <a:t> </a:t>
            </a:r>
            <a:r>
              <a:rPr spc="-10" dirty="0"/>
              <a:t>Dayalı</a:t>
            </a:r>
            <a:r>
              <a:rPr spc="25" dirty="0"/>
              <a:t> </a:t>
            </a:r>
            <a:r>
              <a:rPr dirty="0"/>
              <a:t>Sera</a:t>
            </a:r>
            <a:r>
              <a:rPr spc="-10" dirty="0"/>
              <a:t> </a:t>
            </a:r>
            <a:r>
              <a:rPr dirty="0"/>
              <a:t>İhtisas</a:t>
            </a:r>
            <a:r>
              <a:rPr spc="-35" dirty="0"/>
              <a:t> </a:t>
            </a:r>
            <a:r>
              <a:rPr dirty="0"/>
              <a:t>Organize</a:t>
            </a:r>
            <a:r>
              <a:rPr spc="-30" dirty="0"/>
              <a:t> </a:t>
            </a:r>
            <a:r>
              <a:rPr spc="-10" dirty="0"/>
              <a:t>Sanayi</a:t>
            </a:r>
            <a:r>
              <a:rPr spc="30" dirty="0"/>
              <a:t> </a:t>
            </a:r>
            <a:r>
              <a:rPr spc="-5" dirty="0"/>
              <a:t>Bölgesi</a:t>
            </a:r>
          </a:p>
        </p:txBody>
      </p:sp>
      <p:pic>
        <p:nvPicPr>
          <p:cNvPr id="17" name="Resim 16">
            <a:extLst>
              <a:ext uri="{FF2B5EF4-FFF2-40B4-BE49-F238E27FC236}">
                <a16:creationId xmlns:a16="http://schemas.microsoft.com/office/drawing/2014/main" id="{06BBD4DF-7DFB-71BB-42C6-81A67364F395}"/>
              </a:ext>
            </a:extLst>
          </p:cNvPr>
          <p:cNvPicPr>
            <a:picLocks noChangeAspect="1"/>
          </p:cNvPicPr>
          <p:nvPr/>
        </p:nvPicPr>
        <p:blipFill>
          <a:blip r:embed="rId2"/>
          <a:stretch>
            <a:fillRect/>
          </a:stretch>
        </p:blipFill>
        <p:spPr>
          <a:xfrm>
            <a:off x="4942675" y="37193"/>
            <a:ext cx="9665109" cy="10345057"/>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a:extLst>
              <a:ext uri="{FF2B5EF4-FFF2-40B4-BE49-F238E27FC236}">
                <a16:creationId xmlns:a16="http://schemas.microsoft.com/office/drawing/2014/main" id="{BCA1AA6E-78DF-9045-A970-D866314706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3010" y="308610"/>
            <a:ext cx="15560040" cy="10149840"/>
          </a:xfrm>
          <a:prstGeom prst="rect">
            <a:avLst/>
          </a:prstGeom>
        </p:spPr>
      </p:pic>
    </p:spTree>
    <p:extLst>
      <p:ext uri="{BB962C8B-B14F-4D97-AF65-F5344CB8AC3E}">
        <p14:creationId xmlns:p14="http://schemas.microsoft.com/office/powerpoint/2010/main" val="4874493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159</TotalTime>
  <Words>2025</Words>
  <Application>Microsoft Office PowerPoint</Application>
  <PresentationFormat>Özel</PresentationFormat>
  <Paragraphs>362</Paragraphs>
  <Slides>24</Slides>
  <Notes>1</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24</vt:i4>
      </vt:variant>
    </vt:vector>
  </HeadingPairs>
  <TitlesOfParts>
    <vt:vector size="29" baseType="lpstr">
      <vt:lpstr>Arial</vt:lpstr>
      <vt:lpstr>Arial MT</vt:lpstr>
      <vt:lpstr>Calibri</vt:lpstr>
      <vt:lpstr>Times New Roman</vt:lpstr>
      <vt:lpstr>Office Theme</vt:lpstr>
      <vt:lpstr>PowerPoint Sunusu</vt:lpstr>
      <vt:lpstr>Bitkisel ve Hayvansal üretimin  ve bunlara dayalı sanayinin</vt:lpstr>
      <vt:lpstr>PowerPoint Sunusu</vt:lpstr>
      <vt:lpstr>TDİOSB’nin organları, Müteşebbis Heyet ( İşletme aşamasında genel kurul),  Yönetim Kurulu, Denetim Kurulu ve Bölge Müdürlüğünden oluşur.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TDİOSB ALANI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Fatih ÜÇGÜN</dc:creator>
  <cp:lastModifiedBy>Münir</cp:lastModifiedBy>
  <cp:revision>16</cp:revision>
  <cp:lastPrinted>2024-11-07T12:50:24Z</cp:lastPrinted>
  <dcterms:created xsi:type="dcterms:W3CDTF">2024-11-07T11:52:27Z</dcterms:created>
  <dcterms:modified xsi:type="dcterms:W3CDTF">2025-01-03T15:08:58Z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2019-04-11T00:00:00Z</vt:filetime>
  </property>
  <property fmtid="{D5CDD505-2E9C-101B-9397-08002B2CF9AE}" pid="3" name="Creator">
    <vt:lpwstr>Microsoft® PowerPoint® 2016</vt:lpwstr>
  </property>
  <property fmtid="{D5CDD505-2E9C-101B-9397-08002B2CF9AE}" pid="4" name="LastSaved">
    <vt:filetime>2024-11-07T00:00:00Z</vt:filetime>
  </property>
</Properties>
</file>